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346" r:id="rId3"/>
    <p:sldId id="335" r:id="rId4"/>
    <p:sldId id="347" r:id="rId5"/>
    <p:sldId id="348" r:id="rId6"/>
    <p:sldId id="336" r:id="rId7"/>
    <p:sldId id="349" r:id="rId8"/>
    <p:sldId id="323" r:id="rId9"/>
    <p:sldId id="324" r:id="rId10"/>
    <p:sldId id="325" r:id="rId11"/>
    <p:sldId id="271" r:id="rId12"/>
    <p:sldId id="293" r:id="rId13"/>
    <p:sldId id="306" r:id="rId14"/>
    <p:sldId id="322" r:id="rId15"/>
    <p:sldId id="326" r:id="rId16"/>
    <p:sldId id="276" r:id="rId17"/>
    <p:sldId id="344" r:id="rId18"/>
    <p:sldId id="310" r:id="rId19"/>
    <p:sldId id="311" r:id="rId20"/>
    <p:sldId id="360" r:id="rId21"/>
    <p:sldId id="358" r:id="rId22"/>
    <p:sldId id="321" r:id="rId23"/>
    <p:sldId id="331" r:id="rId24"/>
    <p:sldId id="327" r:id="rId25"/>
    <p:sldId id="351" r:id="rId26"/>
    <p:sldId id="328" r:id="rId27"/>
    <p:sldId id="359" r:id="rId28"/>
    <p:sldId id="350" r:id="rId29"/>
    <p:sldId id="354" r:id="rId30"/>
    <p:sldId id="361" r:id="rId31"/>
    <p:sldId id="362" r:id="rId32"/>
    <p:sldId id="340" r:id="rId33"/>
    <p:sldId id="342" r:id="rId34"/>
    <p:sldId id="355" r:id="rId35"/>
    <p:sldId id="352" r:id="rId36"/>
    <p:sldId id="353" r:id="rId37"/>
    <p:sldId id="356" r:id="rId38"/>
    <p:sldId id="343" r:id="rId39"/>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stin Ehrenhofer" initials="JE" lastIdx="2" clrIdx="0">
    <p:extLst>
      <p:ext uri="{19B8F6BF-5375-455C-9EA6-DF929625EA0E}">
        <p15:presenceInfo xmlns:p15="http://schemas.microsoft.com/office/powerpoint/2012/main" userId="473062b43ff0ad3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4836"/>
    <a:srgbClr val="F2F2F2"/>
    <a:srgbClr val="FFFFFF"/>
    <a:srgbClr val="FF6600"/>
    <a:srgbClr val="F7931A"/>
    <a:srgbClr val="1EA185"/>
    <a:srgbClr val="575757"/>
    <a:srgbClr val="183457"/>
    <a:srgbClr val="97A4B4"/>
    <a:srgbClr val="9BBB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8525" autoAdjust="0"/>
  </p:normalViewPr>
  <p:slideViewPr>
    <p:cSldViewPr snapToGrid="0">
      <p:cViewPr varScale="1">
        <p:scale>
          <a:sx n="87" d="100"/>
          <a:sy n="87" d="100"/>
        </p:scale>
        <p:origin x="971"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EFD-4BE0-9E24-B10D8599994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EFD-4BE0-9E24-B10D8599994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EFD-4BE0-9E24-B10D8599994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EFD-4BE0-9E24-B10D85999940}"/>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6EFD-4BE0-9E24-B10D85999940}"/>
              </c:ext>
            </c:extLst>
          </c:dPt>
          <c:cat>
            <c:strRef>
              <c:f>Sheet1!$A$2:$A$6</c:f>
              <c:strCache>
                <c:ptCount val="5"/>
                <c:pt idx="0">
                  <c:v>1st Qtr</c:v>
                </c:pt>
                <c:pt idx="1">
                  <c:v>2nd Qtr</c:v>
                </c:pt>
                <c:pt idx="2">
                  <c:v>3rd Qtr</c:v>
                </c:pt>
                <c:pt idx="3">
                  <c:v>4th Qtr</c:v>
                </c:pt>
                <c:pt idx="4">
                  <c:v>5th Qtr</c:v>
                </c:pt>
              </c:strCache>
            </c:strRef>
          </c:cat>
          <c:val>
            <c:numRef>
              <c:f>Sheet1!$B$2:$B$6</c:f>
              <c:numCache>
                <c:formatCode>General</c:formatCode>
                <c:ptCount val="5"/>
                <c:pt idx="0">
                  <c:v>1</c:v>
                </c:pt>
                <c:pt idx="1">
                  <c:v>1</c:v>
                </c:pt>
                <c:pt idx="2">
                  <c:v>1</c:v>
                </c:pt>
                <c:pt idx="3">
                  <c:v>1</c:v>
                </c:pt>
                <c:pt idx="4">
                  <c:v>1</c:v>
                </c:pt>
              </c:numCache>
            </c:numRef>
          </c:val>
          <c:extLst>
            <c:ext xmlns:c16="http://schemas.microsoft.com/office/drawing/2014/chart" uri="{C3380CC4-5D6E-409C-BE32-E72D297353CC}">
              <c16:uniqueId val="{00000000-C082-4157-B9A1-2B1C129872EB}"/>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F99-44D7-BD4E-D11F8393933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F99-44D7-BD4E-D11F8393933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F99-44D7-BD4E-D11F8393933D}"/>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F99-44D7-BD4E-D11F8393933D}"/>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4F99-44D7-BD4E-D11F8393933D}"/>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E30A-45E9-9353-17C9C3227221}"/>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E30A-45E9-9353-17C9C3227221}"/>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E30A-45E9-9353-17C9C3227221}"/>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E30A-45E9-9353-17C9C3227221}"/>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E30A-45E9-9353-17C9C3227221}"/>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E30A-45E9-9353-17C9C3227221}"/>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E30A-45E9-9353-17C9C3227221}"/>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E30A-45E9-9353-17C9C3227221}"/>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E30A-45E9-9353-17C9C3227221}"/>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E30A-45E9-9353-17C9C3227221}"/>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E30A-45E9-9353-17C9C3227221}"/>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E30A-45E9-9353-17C9C3227221}"/>
              </c:ext>
            </c:extLst>
          </c:dPt>
          <c:dPt>
            <c:idx val="17"/>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23-E30A-45E9-9353-17C9C3227221}"/>
              </c:ext>
            </c:extLst>
          </c:dPt>
          <c:dPt>
            <c:idx val="18"/>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25-E30A-45E9-9353-17C9C3227221}"/>
              </c:ext>
            </c:extLst>
          </c:dPt>
          <c:dPt>
            <c:idx val="19"/>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27-E30A-45E9-9353-17C9C3227221}"/>
              </c:ext>
            </c:extLst>
          </c:dPt>
          <c:dPt>
            <c:idx val="20"/>
            <c:bubble3D val="0"/>
            <c:spPr>
              <a:solidFill>
                <a:schemeClr val="accent3">
                  <a:lumMod val="80000"/>
                </a:schemeClr>
              </a:solidFill>
              <a:ln w="19050">
                <a:solidFill>
                  <a:schemeClr val="lt1"/>
                </a:solidFill>
              </a:ln>
              <a:effectLst/>
            </c:spPr>
            <c:extLst>
              <c:ext xmlns:c16="http://schemas.microsoft.com/office/drawing/2014/chart" uri="{C3380CC4-5D6E-409C-BE32-E72D297353CC}">
                <c16:uniqueId val="{00000029-E30A-45E9-9353-17C9C3227221}"/>
              </c:ext>
            </c:extLst>
          </c:dPt>
          <c:dPt>
            <c:idx val="21"/>
            <c:bubble3D val="0"/>
            <c:spPr>
              <a:solidFill>
                <a:schemeClr val="accent4">
                  <a:lumMod val="80000"/>
                </a:schemeClr>
              </a:solidFill>
              <a:ln w="19050">
                <a:solidFill>
                  <a:schemeClr val="lt1"/>
                </a:solidFill>
              </a:ln>
              <a:effectLst/>
            </c:spPr>
            <c:extLst>
              <c:ext xmlns:c16="http://schemas.microsoft.com/office/drawing/2014/chart" uri="{C3380CC4-5D6E-409C-BE32-E72D297353CC}">
                <c16:uniqueId val="{0000002B-E30A-45E9-9353-17C9C3227221}"/>
              </c:ext>
            </c:extLst>
          </c:dPt>
          <c:dPt>
            <c:idx val="22"/>
            <c:bubble3D val="0"/>
            <c:spPr>
              <a:solidFill>
                <a:schemeClr val="accent5">
                  <a:lumMod val="80000"/>
                </a:schemeClr>
              </a:solidFill>
              <a:ln w="19050">
                <a:solidFill>
                  <a:schemeClr val="lt1"/>
                </a:solidFill>
              </a:ln>
              <a:effectLst/>
            </c:spPr>
            <c:extLst>
              <c:ext xmlns:c16="http://schemas.microsoft.com/office/drawing/2014/chart" uri="{C3380CC4-5D6E-409C-BE32-E72D297353CC}">
                <c16:uniqueId val="{0000002D-E30A-45E9-9353-17C9C3227221}"/>
              </c:ext>
            </c:extLst>
          </c:dPt>
          <c:dPt>
            <c:idx val="23"/>
            <c:bubble3D val="0"/>
            <c:spPr>
              <a:solidFill>
                <a:schemeClr val="accent6">
                  <a:lumMod val="80000"/>
                </a:schemeClr>
              </a:solidFill>
              <a:ln w="19050">
                <a:solidFill>
                  <a:schemeClr val="lt1"/>
                </a:solidFill>
              </a:ln>
              <a:effectLst/>
            </c:spPr>
            <c:extLst>
              <c:ext xmlns:c16="http://schemas.microsoft.com/office/drawing/2014/chart" uri="{C3380CC4-5D6E-409C-BE32-E72D297353CC}">
                <c16:uniqueId val="{0000002F-E30A-45E9-9353-17C9C3227221}"/>
              </c:ext>
            </c:extLst>
          </c:dPt>
          <c:dPt>
            <c:idx val="24"/>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31-E30A-45E9-9353-17C9C3227221}"/>
              </c:ext>
            </c:extLst>
          </c:dPt>
          <c:dPt>
            <c:idx val="25"/>
            <c:bubble3D val="0"/>
            <c:spPr>
              <a:solidFill>
                <a:schemeClr val="accent2">
                  <a:lumMod val="60000"/>
                  <a:lumOff val="40000"/>
                </a:schemeClr>
              </a:solidFill>
              <a:ln w="19050">
                <a:solidFill>
                  <a:schemeClr val="lt1"/>
                </a:solidFill>
              </a:ln>
              <a:effectLst/>
            </c:spPr>
            <c:extLst>
              <c:ext xmlns:c16="http://schemas.microsoft.com/office/drawing/2014/chart" uri="{C3380CC4-5D6E-409C-BE32-E72D297353CC}">
                <c16:uniqueId val="{00000033-E30A-45E9-9353-17C9C3227221}"/>
              </c:ext>
            </c:extLst>
          </c:dPt>
          <c:dPt>
            <c:idx val="26"/>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35-E30A-45E9-9353-17C9C3227221}"/>
              </c:ext>
            </c:extLst>
          </c:dPt>
          <c:dPt>
            <c:idx val="27"/>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37-E30A-45E9-9353-17C9C3227221}"/>
              </c:ext>
            </c:extLst>
          </c:dPt>
          <c:dPt>
            <c:idx val="28"/>
            <c:bubble3D val="0"/>
            <c:spPr>
              <a:solidFill>
                <a:schemeClr val="accent5">
                  <a:lumMod val="60000"/>
                  <a:lumOff val="40000"/>
                </a:schemeClr>
              </a:solidFill>
              <a:ln w="19050">
                <a:solidFill>
                  <a:schemeClr val="lt1"/>
                </a:solidFill>
              </a:ln>
              <a:effectLst/>
            </c:spPr>
            <c:extLst>
              <c:ext xmlns:c16="http://schemas.microsoft.com/office/drawing/2014/chart" uri="{C3380CC4-5D6E-409C-BE32-E72D297353CC}">
                <c16:uniqueId val="{00000039-E30A-45E9-9353-17C9C3227221}"/>
              </c:ext>
            </c:extLst>
          </c:dPt>
          <c:dPt>
            <c:idx val="29"/>
            <c:bubble3D val="0"/>
            <c:spPr>
              <a:solidFill>
                <a:schemeClr val="accent6">
                  <a:lumMod val="60000"/>
                  <a:lumOff val="40000"/>
                </a:schemeClr>
              </a:solidFill>
              <a:ln w="19050">
                <a:solidFill>
                  <a:schemeClr val="lt1"/>
                </a:solidFill>
              </a:ln>
              <a:effectLst/>
            </c:spPr>
            <c:extLst>
              <c:ext xmlns:c16="http://schemas.microsoft.com/office/drawing/2014/chart" uri="{C3380CC4-5D6E-409C-BE32-E72D297353CC}">
                <c16:uniqueId val="{0000003B-E30A-45E9-9353-17C9C3227221}"/>
              </c:ext>
            </c:extLst>
          </c:dPt>
          <c:dPt>
            <c:idx val="30"/>
            <c:bubble3D val="0"/>
            <c:spPr>
              <a:solidFill>
                <a:schemeClr val="accent1">
                  <a:lumMod val="50000"/>
                </a:schemeClr>
              </a:solidFill>
              <a:ln w="19050">
                <a:solidFill>
                  <a:schemeClr val="lt1"/>
                </a:solidFill>
              </a:ln>
              <a:effectLst/>
            </c:spPr>
            <c:extLst>
              <c:ext xmlns:c16="http://schemas.microsoft.com/office/drawing/2014/chart" uri="{C3380CC4-5D6E-409C-BE32-E72D297353CC}">
                <c16:uniqueId val="{0000003D-E30A-45E9-9353-17C9C3227221}"/>
              </c:ext>
            </c:extLst>
          </c:dPt>
          <c:dPt>
            <c:idx val="31"/>
            <c:bubble3D val="0"/>
            <c:spPr>
              <a:solidFill>
                <a:schemeClr val="accent2">
                  <a:lumMod val="50000"/>
                </a:schemeClr>
              </a:solidFill>
              <a:ln w="19050">
                <a:solidFill>
                  <a:schemeClr val="lt1"/>
                </a:solidFill>
              </a:ln>
              <a:effectLst/>
            </c:spPr>
            <c:extLst>
              <c:ext xmlns:c16="http://schemas.microsoft.com/office/drawing/2014/chart" uri="{C3380CC4-5D6E-409C-BE32-E72D297353CC}">
                <c16:uniqueId val="{0000003F-E30A-45E9-9353-17C9C3227221}"/>
              </c:ext>
            </c:extLst>
          </c:dPt>
          <c:dPt>
            <c:idx val="32"/>
            <c:bubble3D val="0"/>
            <c:spPr>
              <a:solidFill>
                <a:schemeClr val="accent3">
                  <a:lumMod val="50000"/>
                </a:schemeClr>
              </a:solidFill>
              <a:ln w="19050">
                <a:solidFill>
                  <a:schemeClr val="lt1"/>
                </a:solidFill>
              </a:ln>
              <a:effectLst/>
            </c:spPr>
            <c:extLst>
              <c:ext xmlns:c16="http://schemas.microsoft.com/office/drawing/2014/chart" uri="{C3380CC4-5D6E-409C-BE32-E72D297353CC}">
                <c16:uniqueId val="{00000041-E30A-45E9-9353-17C9C3227221}"/>
              </c:ext>
            </c:extLst>
          </c:dPt>
          <c:dPt>
            <c:idx val="33"/>
            <c:bubble3D val="0"/>
            <c:spPr>
              <a:solidFill>
                <a:schemeClr val="accent4">
                  <a:lumMod val="50000"/>
                </a:schemeClr>
              </a:solidFill>
              <a:ln w="19050">
                <a:solidFill>
                  <a:schemeClr val="lt1"/>
                </a:solidFill>
              </a:ln>
              <a:effectLst/>
            </c:spPr>
            <c:extLst>
              <c:ext xmlns:c16="http://schemas.microsoft.com/office/drawing/2014/chart" uri="{C3380CC4-5D6E-409C-BE32-E72D297353CC}">
                <c16:uniqueId val="{00000043-E30A-45E9-9353-17C9C3227221}"/>
              </c:ext>
            </c:extLst>
          </c:dPt>
          <c:dPt>
            <c:idx val="34"/>
            <c:bubble3D val="0"/>
            <c:spPr>
              <a:solidFill>
                <a:schemeClr val="accent5">
                  <a:lumMod val="50000"/>
                </a:schemeClr>
              </a:solidFill>
              <a:ln w="19050">
                <a:solidFill>
                  <a:schemeClr val="lt1"/>
                </a:solidFill>
              </a:ln>
              <a:effectLst/>
            </c:spPr>
            <c:extLst>
              <c:ext xmlns:c16="http://schemas.microsoft.com/office/drawing/2014/chart" uri="{C3380CC4-5D6E-409C-BE32-E72D297353CC}">
                <c16:uniqueId val="{00000045-E30A-45E9-9353-17C9C3227221}"/>
              </c:ext>
            </c:extLst>
          </c:dPt>
          <c:dPt>
            <c:idx val="35"/>
            <c:bubble3D val="0"/>
            <c:spPr>
              <a:solidFill>
                <a:schemeClr val="accent6">
                  <a:lumMod val="50000"/>
                </a:schemeClr>
              </a:solidFill>
              <a:ln w="19050">
                <a:solidFill>
                  <a:schemeClr val="lt1"/>
                </a:solidFill>
              </a:ln>
              <a:effectLst/>
            </c:spPr>
            <c:extLst>
              <c:ext xmlns:c16="http://schemas.microsoft.com/office/drawing/2014/chart" uri="{C3380CC4-5D6E-409C-BE32-E72D297353CC}">
                <c16:uniqueId val="{00000047-E30A-45E9-9353-17C9C3227221}"/>
              </c:ext>
            </c:extLst>
          </c:dPt>
          <c:dPt>
            <c:idx val="36"/>
            <c:bubble3D val="0"/>
            <c:spPr>
              <a:solidFill>
                <a:schemeClr val="accent1">
                  <a:lumMod val="70000"/>
                  <a:lumOff val="30000"/>
                </a:schemeClr>
              </a:solidFill>
              <a:ln w="19050">
                <a:solidFill>
                  <a:schemeClr val="lt1"/>
                </a:solidFill>
              </a:ln>
              <a:effectLst/>
            </c:spPr>
            <c:extLst>
              <c:ext xmlns:c16="http://schemas.microsoft.com/office/drawing/2014/chart" uri="{C3380CC4-5D6E-409C-BE32-E72D297353CC}">
                <c16:uniqueId val="{00000049-E30A-45E9-9353-17C9C3227221}"/>
              </c:ext>
            </c:extLst>
          </c:dPt>
          <c:dPt>
            <c:idx val="37"/>
            <c:bubble3D val="0"/>
            <c:spPr>
              <a:solidFill>
                <a:schemeClr val="accent2">
                  <a:lumMod val="70000"/>
                  <a:lumOff val="30000"/>
                </a:schemeClr>
              </a:solidFill>
              <a:ln w="19050">
                <a:solidFill>
                  <a:schemeClr val="lt1"/>
                </a:solidFill>
              </a:ln>
              <a:effectLst/>
            </c:spPr>
            <c:extLst>
              <c:ext xmlns:c16="http://schemas.microsoft.com/office/drawing/2014/chart" uri="{C3380CC4-5D6E-409C-BE32-E72D297353CC}">
                <c16:uniqueId val="{0000004B-E30A-45E9-9353-17C9C3227221}"/>
              </c:ext>
            </c:extLst>
          </c:dPt>
          <c:dPt>
            <c:idx val="38"/>
            <c:bubble3D val="0"/>
            <c:spPr>
              <a:solidFill>
                <a:schemeClr val="accent3">
                  <a:lumMod val="70000"/>
                  <a:lumOff val="30000"/>
                </a:schemeClr>
              </a:solidFill>
              <a:ln w="19050">
                <a:solidFill>
                  <a:schemeClr val="lt1"/>
                </a:solidFill>
              </a:ln>
              <a:effectLst/>
            </c:spPr>
            <c:extLst>
              <c:ext xmlns:c16="http://schemas.microsoft.com/office/drawing/2014/chart" uri="{C3380CC4-5D6E-409C-BE32-E72D297353CC}">
                <c16:uniqueId val="{0000004D-E30A-45E9-9353-17C9C3227221}"/>
              </c:ext>
            </c:extLst>
          </c:dPt>
          <c:dPt>
            <c:idx val="39"/>
            <c:bubble3D val="0"/>
            <c:spPr>
              <a:solidFill>
                <a:schemeClr val="accent4">
                  <a:lumMod val="70000"/>
                  <a:lumOff val="30000"/>
                </a:schemeClr>
              </a:solidFill>
              <a:ln w="19050">
                <a:solidFill>
                  <a:schemeClr val="lt1"/>
                </a:solidFill>
              </a:ln>
              <a:effectLst/>
            </c:spPr>
            <c:extLst>
              <c:ext xmlns:c16="http://schemas.microsoft.com/office/drawing/2014/chart" uri="{C3380CC4-5D6E-409C-BE32-E72D297353CC}">
                <c16:uniqueId val="{0000004F-E30A-45E9-9353-17C9C3227221}"/>
              </c:ext>
            </c:extLst>
          </c:dPt>
          <c:dPt>
            <c:idx val="40"/>
            <c:bubble3D val="0"/>
            <c:spPr>
              <a:solidFill>
                <a:schemeClr val="accent5">
                  <a:lumMod val="70000"/>
                  <a:lumOff val="30000"/>
                </a:schemeClr>
              </a:solidFill>
              <a:ln w="19050">
                <a:solidFill>
                  <a:schemeClr val="lt1"/>
                </a:solidFill>
              </a:ln>
              <a:effectLst/>
            </c:spPr>
            <c:extLst>
              <c:ext xmlns:c16="http://schemas.microsoft.com/office/drawing/2014/chart" uri="{C3380CC4-5D6E-409C-BE32-E72D297353CC}">
                <c16:uniqueId val="{00000051-E30A-45E9-9353-17C9C3227221}"/>
              </c:ext>
            </c:extLst>
          </c:dPt>
          <c:dPt>
            <c:idx val="41"/>
            <c:bubble3D val="0"/>
            <c:spPr>
              <a:solidFill>
                <a:schemeClr val="accent6">
                  <a:lumMod val="70000"/>
                  <a:lumOff val="30000"/>
                </a:schemeClr>
              </a:solidFill>
              <a:ln w="19050">
                <a:solidFill>
                  <a:schemeClr val="lt1"/>
                </a:solidFill>
              </a:ln>
              <a:effectLst/>
            </c:spPr>
            <c:extLst>
              <c:ext xmlns:c16="http://schemas.microsoft.com/office/drawing/2014/chart" uri="{C3380CC4-5D6E-409C-BE32-E72D297353CC}">
                <c16:uniqueId val="{00000053-E30A-45E9-9353-17C9C3227221}"/>
              </c:ext>
            </c:extLst>
          </c:dPt>
          <c:dPt>
            <c:idx val="42"/>
            <c:bubble3D val="0"/>
            <c:spPr>
              <a:solidFill>
                <a:schemeClr val="accent1">
                  <a:lumMod val="70000"/>
                </a:schemeClr>
              </a:solidFill>
              <a:ln w="19050">
                <a:solidFill>
                  <a:schemeClr val="lt1"/>
                </a:solidFill>
              </a:ln>
              <a:effectLst/>
            </c:spPr>
            <c:extLst>
              <c:ext xmlns:c16="http://schemas.microsoft.com/office/drawing/2014/chart" uri="{C3380CC4-5D6E-409C-BE32-E72D297353CC}">
                <c16:uniqueId val="{00000055-E30A-45E9-9353-17C9C3227221}"/>
              </c:ext>
            </c:extLst>
          </c:dPt>
          <c:dPt>
            <c:idx val="43"/>
            <c:bubble3D val="0"/>
            <c:spPr>
              <a:solidFill>
                <a:schemeClr val="accent2">
                  <a:lumMod val="70000"/>
                </a:schemeClr>
              </a:solidFill>
              <a:ln w="19050">
                <a:solidFill>
                  <a:schemeClr val="lt1"/>
                </a:solidFill>
              </a:ln>
              <a:effectLst/>
            </c:spPr>
            <c:extLst>
              <c:ext xmlns:c16="http://schemas.microsoft.com/office/drawing/2014/chart" uri="{C3380CC4-5D6E-409C-BE32-E72D297353CC}">
                <c16:uniqueId val="{00000057-E30A-45E9-9353-17C9C3227221}"/>
              </c:ext>
            </c:extLst>
          </c:dPt>
          <c:dPt>
            <c:idx val="44"/>
            <c:bubble3D val="0"/>
            <c:spPr>
              <a:solidFill>
                <a:schemeClr val="accent3">
                  <a:lumMod val="70000"/>
                </a:schemeClr>
              </a:solidFill>
              <a:ln w="19050">
                <a:solidFill>
                  <a:schemeClr val="lt1"/>
                </a:solidFill>
              </a:ln>
              <a:effectLst/>
            </c:spPr>
            <c:extLst>
              <c:ext xmlns:c16="http://schemas.microsoft.com/office/drawing/2014/chart" uri="{C3380CC4-5D6E-409C-BE32-E72D297353CC}">
                <c16:uniqueId val="{00000059-E30A-45E9-9353-17C9C3227221}"/>
              </c:ext>
            </c:extLst>
          </c:dPt>
          <c:dPt>
            <c:idx val="45"/>
            <c:bubble3D val="0"/>
            <c:spPr>
              <a:solidFill>
                <a:schemeClr val="accent4">
                  <a:lumMod val="70000"/>
                </a:schemeClr>
              </a:solidFill>
              <a:ln w="19050">
                <a:solidFill>
                  <a:schemeClr val="lt1"/>
                </a:solidFill>
              </a:ln>
              <a:effectLst/>
            </c:spPr>
            <c:extLst>
              <c:ext xmlns:c16="http://schemas.microsoft.com/office/drawing/2014/chart" uri="{C3380CC4-5D6E-409C-BE32-E72D297353CC}">
                <c16:uniqueId val="{0000005B-E30A-45E9-9353-17C9C3227221}"/>
              </c:ext>
            </c:extLst>
          </c:dPt>
          <c:dPt>
            <c:idx val="46"/>
            <c:bubble3D val="0"/>
            <c:spPr>
              <a:solidFill>
                <a:schemeClr val="accent5">
                  <a:lumMod val="70000"/>
                </a:schemeClr>
              </a:solidFill>
              <a:ln w="19050">
                <a:solidFill>
                  <a:schemeClr val="lt1"/>
                </a:solidFill>
              </a:ln>
              <a:effectLst/>
            </c:spPr>
            <c:extLst>
              <c:ext xmlns:c16="http://schemas.microsoft.com/office/drawing/2014/chart" uri="{C3380CC4-5D6E-409C-BE32-E72D297353CC}">
                <c16:uniqueId val="{0000005D-E30A-45E9-9353-17C9C3227221}"/>
              </c:ext>
            </c:extLst>
          </c:dPt>
          <c:dPt>
            <c:idx val="47"/>
            <c:bubble3D val="0"/>
            <c:spPr>
              <a:solidFill>
                <a:schemeClr val="accent6">
                  <a:lumMod val="70000"/>
                </a:schemeClr>
              </a:solidFill>
              <a:ln w="19050">
                <a:solidFill>
                  <a:schemeClr val="lt1"/>
                </a:solidFill>
              </a:ln>
              <a:effectLst/>
            </c:spPr>
            <c:extLst>
              <c:ext xmlns:c16="http://schemas.microsoft.com/office/drawing/2014/chart" uri="{C3380CC4-5D6E-409C-BE32-E72D297353CC}">
                <c16:uniqueId val="{0000005F-E30A-45E9-9353-17C9C3227221}"/>
              </c:ext>
            </c:extLst>
          </c:dPt>
          <c:dPt>
            <c:idx val="48"/>
            <c:bubble3D val="0"/>
            <c:spPr>
              <a:solidFill>
                <a:schemeClr val="accent1">
                  <a:lumMod val="50000"/>
                  <a:lumOff val="50000"/>
                </a:schemeClr>
              </a:solidFill>
              <a:ln w="19050">
                <a:solidFill>
                  <a:schemeClr val="lt1"/>
                </a:solidFill>
              </a:ln>
              <a:effectLst/>
            </c:spPr>
            <c:extLst>
              <c:ext xmlns:c16="http://schemas.microsoft.com/office/drawing/2014/chart" uri="{C3380CC4-5D6E-409C-BE32-E72D297353CC}">
                <c16:uniqueId val="{00000061-E30A-45E9-9353-17C9C3227221}"/>
              </c:ext>
            </c:extLst>
          </c:dPt>
          <c:dPt>
            <c:idx val="49"/>
            <c:bubble3D val="0"/>
            <c:spPr>
              <a:solidFill>
                <a:schemeClr val="accent2">
                  <a:lumMod val="50000"/>
                  <a:lumOff val="50000"/>
                </a:schemeClr>
              </a:solidFill>
              <a:ln w="19050">
                <a:solidFill>
                  <a:schemeClr val="lt1"/>
                </a:solidFill>
              </a:ln>
              <a:effectLst/>
            </c:spPr>
            <c:extLst>
              <c:ext xmlns:c16="http://schemas.microsoft.com/office/drawing/2014/chart" uri="{C3380CC4-5D6E-409C-BE32-E72D297353CC}">
                <c16:uniqueId val="{00000063-E30A-45E9-9353-17C9C3227221}"/>
              </c:ext>
            </c:extLst>
          </c:dPt>
          <c:dPt>
            <c:idx val="50"/>
            <c:bubble3D val="0"/>
            <c:spPr>
              <a:solidFill>
                <a:schemeClr val="accent3">
                  <a:lumMod val="50000"/>
                  <a:lumOff val="50000"/>
                </a:schemeClr>
              </a:solidFill>
              <a:ln w="19050">
                <a:solidFill>
                  <a:schemeClr val="lt1"/>
                </a:solidFill>
              </a:ln>
              <a:effectLst/>
            </c:spPr>
            <c:extLst>
              <c:ext xmlns:c16="http://schemas.microsoft.com/office/drawing/2014/chart" uri="{C3380CC4-5D6E-409C-BE32-E72D297353CC}">
                <c16:uniqueId val="{00000065-E30A-45E9-9353-17C9C3227221}"/>
              </c:ext>
            </c:extLst>
          </c:dPt>
          <c:dPt>
            <c:idx val="51"/>
            <c:bubble3D val="0"/>
            <c:spPr>
              <a:solidFill>
                <a:schemeClr val="accent4">
                  <a:lumMod val="50000"/>
                  <a:lumOff val="50000"/>
                </a:schemeClr>
              </a:solidFill>
              <a:ln w="19050">
                <a:solidFill>
                  <a:schemeClr val="lt1"/>
                </a:solidFill>
              </a:ln>
              <a:effectLst/>
            </c:spPr>
            <c:extLst>
              <c:ext xmlns:c16="http://schemas.microsoft.com/office/drawing/2014/chart" uri="{C3380CC4-5D6E-409C-BE32-E72D297353CC}">
                <c16:uniqueId val="{00000067-E30A-45E9-9353-17C9C3227221}"/>
              </c:ext>
            </c:extLst>
          </c:dPt>
          <c:dPt>
            <c:idx val="52"/>
            <c:bubble3D val="0"/>
            <c:spPr>
              <a:solidFill>
                <a:schemeClr val="accent5">
                  <a:lumMod val="50000"/>
                  <a:lumOff val="50000"/>
                </a:schemeClr>
              </a:solidFill>
              <a:ln w="19050">
                <a:solidFill>
                  <a:schemeClr val="lt1"/>
                </a:solidFill>
              </a:ln>
              <a:effectLst/>
            </c:spPr>
            <c:extLst>
              <c:ext xmlns:c16="http://schemas.microsoft.com/office/drawing/2014/chart" uri="{C3380CC4-5D6E-409C-BE32-E72D297353CC}">
                <c16:uniqueId val="{00000069-E30A-45E9-9353-17C9C3227221}"/>
              </c:ext>
            </c:extLst>
          </c:dPt>
          <c:dPt>
            <c:idx val="53"/>
            <c:bubble3D val="0"/>
            <c:spPr>
              <a:solidFill>
                <a:schemeClr val="accent6">
                  <a:lumMod val="50000"/>
                  <a:lumOff val="50000"/>
                </a:schemeClr>
              </a:solidFill>
              <a:ln w="19050">
                <a:solidFill>
                  <a:schemeClr val="lt1"/>
                </a:solidFill>
              </a:ln>
              <a:effectLst/>
            </c:spPr>
            <c:extLst>
              <c:ext xmlns:c16="http://schemas.microsoft.com/office/drawing/2014/chart" uri="{C3380CC4-5D6E-409C-BE32-E72D297353CC}">
                <c16:uniqueId val="{0000006B-E30A-45E9-9353-17C9C3227221}"/>
              </c:ext>
            </c:extLst>
          </c:dPt>
          <c:dPt>
            <c:idx val="54"/>
            <c:bubble3D val="0"/>
            <c:spPr>
              <a:solidFill>
                <a:schemeClr val="accent1"/>
              </a:solidFill>
              <a:ln w="19050">
                <a:solidFill>
                  <a:schemeClr val="lt1"/>
                </a:solidFill>
              </a:ln>
              <a:effectLst/>
            </c:spPr>
            <c:extLst>
              <c:ext xmlns:c16="http://schemas.microsoft.com/office/drawing/2014/chart" uri="{C3380CC4-5D6E-409C-BE32-E72D297353CC}">
                <c16:uniqueId val="{0000006D-E30A-45E9-9353-17C9C3227221}"/>
              </c:ext>
            </c:extLst>
          </c:dPt>
          <c:dPt>
            <c:idx val="55"/>
            <c:bubble3D val="0"/>
            <c:spPr>
              <a:solidFill>
                <a:schemeClr val="accent2"/>
              </a:solidFill>
              <a:ln w="19050">
                <a:solidFill>
                  <a:schemeClr val="lt1"/>
                </a:solidFill>
              </a:ln>
              <a:effectLst/>
            </c:spPr>
            <c:extLst>
              <c:ext xmlns:c16="http://schemas.microsoft.com/office/drawing/2014/chart" uri="{C3380CC4-5D6E-409C-BE32-E72D297353CC}">
                <c16:uniqueId val="{0000006F-E30A-45E9-9353-17C9C3227221}"/>
              </c:ext>
            </c:extLst>
          </c:dPt>
          <c:dPt>
            <c:idx val="56"/>
            <c:bubble3D val="0"/>
            <c:spPr>
              <a:solidFill>
                <a:schemeClr val="accent3"/>
              </a:solidFill>
              <a:ln w="19050">
                <a:solidFill>
                  <a:schemeClr val="lt1"/>
                </a:solidFill>
              </a:ln>
              <a:effectLst/>
            </c:spPr>
            <c:extLst>
              <c:ext xmlns:c16="http://schemas.microsoft.com/office/drawing/2014/chart" uri="{C3380CC4-5D6E-409C-BE32-E72D297353CC}">
                <c16:uniqueId val="{00000071-E30A-45E9-9353-17C9C3227221}"/>
              </c:ext>
            </c:extLst>
          </c:dPt>
          <c:dPt>
            <c:idx val="57"/>
            <c:bubble3D val="0"/>
            <c:spPr>
              <a:solidFill>
                <a:schemeClr val="accent4"/>
              </a:solidFill>
              <a:ln w="19050">
                <a:solidFill>
                  <a:schemeClr val="lt1"/>
                </a:solidFill>
              </a:ln>
              <a:effectLst/>
            </c:spPr>
            <c:extLst>
              <c:ext xmlns:c16="http://schemas.microsoft.com/office/drawing/2014/chart" uri="{C3380CC4-5D6E-409C-BE32-E72D297353CC}">
                <c16:uniqueId val="{00000073-E30A-45E9-9353-17C9C3227221}"/>
              </c:ext>
            </c:extLst>
          </c:dPt>
          <c:dPt>
            <c:idx val="58"/>
            <c:bubble3D val="0"/>
            <c:spPr>
              <a:solidFill>
                <a:schemeClr val="accent5"/>
              </a:solidFill>
              <a:ln w="19050">
                <a:solidFill>
                  <a:schemeClr val="lt1"/>
                </a:solidFill>
              </a:ln>
              <a:effectLst/>
            </c:spPr>
            <c:extLst>
              <c:ext xmlns:c16="http://schemas.microsoft.com/office/drawing/2014/chart" uri="{C3380CC4-5D6E-409C-BE32-E72D297353CC}">
                <c16:uniqueId val="{00000075-E30A-45E9-9353-17C9C3227221}"/>
              </c:ext>
            </c:extLst>
          </c:dPt>
          <c:dPt>
            <c:idx val="59"/>
            <c:bubble3D val="0"/>
            <c:spPr>
              <a:solidFill>
                <a:schemeClr val="accent6"/>
              </a:solidFill>
              <a:ln w="19050">
                <a:solidFill>
                  <a:schemeClr val="lt1"/>
                </a:solidFill>
              </a:ln>
              <a:effectLst/>
            </c:spPr>
            <c:extLst>
              <c:ext xmlns:c16="http://schemas.microsoft.com/office/drawing/2014/chart" uri="{C3380CC4-5D6E-409C-BE32-E72D297353CC}">
                <c16:uniqueId val="{00000077-E30A-45E9-9353-17C9C3227221}"/>
              </c:ext>
            </c:extLst>
          </c:dPt>
          <c:dPt>
            <c:idx val="60"/>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79-E30A-45E9-9353-17C9C3227221}"/>
              </c:ext>
            </c:extLst>
          </c:dPt>
          <c:dPt>
            <c:idx val="61"/>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7B-E30A-45E9-9353-17C9C3227221}"/>
              </c:ext>
            </c:extLst>
          </c:dPt>
          <c:dPt>
            <c:idx val="62"/>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7D-E30A-45E9-9353-17C9C3227221}"/>
              </c:ext>
            </c:extLst>
          </c:dPt>
          <c:dPt>
            <c:idx val="63"/>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7F-E30A-45E9-9353-17C9C3227221}"/>
              </c:ext>
            </c:extLst>
          </c:dPt>
          <c:dPt>
            <c:idx val="64"/>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81-E30A-45E9-9353-17C9C3227221}"/>
              </c:ext>
            </c:extLst>
          </c:dPt>
          <c:dPt>
            <c:idx val="65"/>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83-E30A-45E9-9353-17C9C3227221}"/>
              </c:ext>
            </c:extLst>
          </c:dPt>
          <c:dPt>
            <c:idx val="66"/>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85-E30A-45E9-9353-17C9C3227221}"/>
              </c:ext>
            </c:extLst>
          </c:dPt>
          <c:dPt>
            <c:idx val="67"/>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87-E30A-45E9-9353-17C9C3227221}"/>
              </c:ext>
            </c:extLst>
          </c:dPt>
          <c:dPt>
            <c:idx val="68"/>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89-E30A-45E9-9353-17C9C3227221}"/>
              </c:ext>
            </c:extLst>
          </c:dPt>
          <c:dPt>
            <c:idx val="69"/>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8B-E30A-45E9-9353-17C9C3227221}"/>
              </c:ext>
            </c:extLst>
          </c:dPt>
          <c:dPt>
            <c:idx val="70"/>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8D-E30A-45E9-9353-17C9C3227221}"/>
              </c:ext>
            </c:extLst>
          </c:dPt>
          <c:dPt>
            <c:idx val="71"/>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8F-E30A-45E9-9353-17C9C3227221}"/>
              </c:ext>
            </c:extLst>
          </c:dPt>
          <c:dPt>
            <c:idx val="72"/>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91-E30A-45E9-9353-17C9C3227221}"/>
              </c:ext>
            </c:extLst>
          </c:dPt>
          <c:dPt>
            <c:idx val="73"/>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93-E30A-45E9-9353-17C9C3227221}"/>
              </c:ext>
            </c:extLst>
          </c:dPt>
          <c:dPt>
            <c:idx val="74"/>
            <c:bubble3D val="0"/>
            <c:spPr>
              <a:solidFill>
                <a:schemeClr val="accent3">
                  <a:lumMod val="80000"/>
                </a:schemeClr>
              </a:solidFill>
              <a:ln w="19050">
                <a:solidFill>
                  <a:schemeClr val="lt1"/>
                </a:solidFill>
              </a:ln>
              <a:effectLst/>
            </c:spPr>
            <c:extLst>
              <c:ext xmlns:c16="http://schemas.microsoft.com/office/drawing/2014/chart" uri="{C3380CC4-5D6E-409C-BE32-E72D297353CC}">
                <c16:uniqueId val="{00000095-E30A-45E9-9353-17C9C3227221}"/>
              </c:ext>
            </c:extLst>
          </c:dPt>
          <c:dPt>
            <c:idx val="75"/>
            <c:bubble3D val="0"/>
            <c:spPr>
              <a:solidFill>
                <a:schemeClr val="accent4">
                  <a:lumMod val="80000"/>
                </a:schemeClr>
              </a:solidFill>
              <a:ln w="19050">
                <a:solidFill>
                  <a:schemeClr val="lt1"/>
                </a:solidFill>
              </a:ln>
              <a:effectLst/>
            </c:spPr>
            <c:extLst>
              <c:ext xmlns:c16="http://schemas.microsoft.com/office/drawing/2014/chart" uri="{C3380CC4-5D6E-409C-BE32-E72D297353CC}">
                <c16:uniqueId val="{00000097-E30A-45E9-9353-17C9C3227221}"/>
              </c:ext>
            </c:extLst>
          </c:dPt>
          <c:dPt>
            <c:idx val="76"/>
            <c:bubble3D val="0"/>
            <c:spPr>
              <a:solidFill>
                <a:schemeClr val="accent5">
                  <a:lumMod val="80000"/>
                </a:schemeClr>
              </a:solidFill>
              <a:ln w="19050">
                <a:solidFill>
                  <a:schemeClr val="lt1"/>
                </a:solidFill>
              </a:ln>
              <a:effectLst/>
            </c:spPr>
            <c:extLst>
              <c:ext xmlns:c16="http://schemas.microsoft.com/office/drawing/2014/chart" uri="{C3380CC4-5D6E-409C-BE32-E72D297353CC}">
                <c16:uniqueId val="{00000099-E30A-45E9-9353-17C9C3227221}"/>
              </c:ext>
            </c:extLst>
          </c:dPt>
          <c:dPt>
            <c:idx val="77"/>
            <c:bubble3D val="0"/>
            <c:spPr>
              <a:solidFill>
                <a:schemeClr val="accent6">
                  <a:lumMod val="80000"/>
                </a:schemeClr>
              </a:solidFill>
              <a:ln w="19050">
                <a:solidFill>
                  <a:schemeClr val="lt1"/>
                </a:solidFill>
              </a:ln>
              <a:effectLst/>
            </c:spPr>
            <c:extLst>
              <c:ext xmlns:c16="http://schemas.microsoft.com/office/drawing/2014/chart" uri="{C3380CC4-5D6E-409C-BE32-E72D297353CC}">
                <c16:uniqueId val="{0000009B-E30A-45E9-9353-17C9C3227221}"/>
              </c:ext>
            </c:extLst>
          </c:dPt>
          <c:dPt>
            <c:idx val="78"/>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9D-E30A-45E9-9353-17C9C3227221}"/>
              </c:ext>
            </c:extLst>
          </c:dPt>
          <c:dPt>
            <c:idx val="79"/>
            <c:bubble3D val="0"/>
            <c:spPr>
              <a:solidFill>
                <a:schemeClr val="accent2">
                  <a:lumMod val="60000"/>
                  <a:lumOff val="40000"/>
                </a:schemeClr>
              </a:solidFill>
              <a:ln w="19050">
                <a:solidFill>
                  <a:schemeClr val="lt1"/>
                </a:solidFill>
              </a:ln>
              <a:effectLst/>
            </c:spPr>
            <c:extLst>
              <c:ext xmlns:c16="http://schemas.microsoft.com/office/drawing/2014/chart" uri="{C3380CC4-5D6E-409C-BE32-E72D297353CC}">
                <c16:uniqueId val="{0000009F-E30A-45E9-9353-17C9C3227221}"/>
              </c:ext>
            </c:extLst>
          </c:dPt>
          <c:dPt>
            <c:idx val="80"/>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A1-E30A-45E9-9353-17C9C3227221}"/>
              </c:ext>
            </c:extLst>
          </c:dPt>
          <c:dPt>
            <c:idx val="81"/>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A3-E30A-45E9-9353-17C9C3227221}"/>
              </c:ext>
            </c:extLst>
          </c:dPt>
          <c:dPt>
            <c:idx val="82"/>
            <c:bubble3D val="0"/>
            <c:spPr>
              <a:solidFill>
                <a:schemeClr val="accent5">
                  <a:lumMod val="60000"/>
                  <a:lumOff val="40000"/>
                </a:schemeClr>
              </a:solidFill>
              <a:ln w="19050">
                <a:solidFill>
                  <a:schemeClr val="lt1"/>
                </a:solidFill>
              </a:ln>
              <a:effectLst/>
            </c:spPr>
            <c:extLst>
              <c:ext xmlns:c16="http://schemas.microsoft.com/office/drawing/2014/chart" uri="{C3380CC4-5D6E-409C-BE32-E72D297353CC}">
                <c16:uniqueId val="{000000A5-E30A-45E9-9353-17C9C3227221}"/>
              </c:ext>
            </c:extLst>
          </c:dPt>
          <c:dPt>
            <c:idx val="83"/>
            <c:bubble3D val="0"/>
            <c:spPr>
              <a:solidFill>
                <a:schemeClr val="accent6">
                  <a:lumMod val="60000"/>
                  <a:lumOff val="40000"/>
                </a:schemeClr>
              </a:solidFill>
              <a:ln w="19050">
                <a:solidFill>
                  <a:schemeClr val="lt1"/>
                </a:solidFill>
              </a:ln>
              <a:effectLst/>
            </c:spPr>
            <c:extLst>
              <c:ext xmlns:c16="http://schemas.microsoft.com/office/drawing/2014/chart" uri="{C3380CC4-5D6E-409C-BE32-E72D297353CC}">
                <c16:uniqueId val="{000000A7-E30A-45E9-9353-17C9C3227221}"/>
              </c:ext>
            </c:extLst>
          </c:dPt>
          <c:dPt>
            <c:idx val="84"/>
            <c:bubble3D val="0"/>
            <c:spPr>
              <a:solidFill>
                <a:schemeClr val="accent1">
                  <a:lumMod val="50000"/>
                </a:schemeClr>
              </a:solidFill>
              <a:ln w="19050">
                <a:solidFill>
                  <a:schemeClr val="lt1"/>
                </a:solidFill>
              </a:ln>
              <a:effectLst/>
            </c:spPr>
            <c:extLst>
              <c:ext xmlns:c16="http://schemas.microsoft.com/office/drawing/2014/chart" uri="{C3380CC4-5D6E-409C-BE32-E72D297353CC}">
                <c16:uniqueId val="{000000A9-E30A-45E9-9353-17C9C3227221}"/>
              </c:ext>
            </c:extLst>
          </c:dPt>
          <c:dPt>
            <c:idx val="85"/>
            <c:bubble3D val="0"/>
            <c:spPr>
              <a:solidFill>
                <a:schemeClr val="accent2">
                  <a:lumMod val="50000"/>
                </a:schemeClr>
              </a:solidFill>
              <a:ln w="19050">
                <a:solidFill>
                  <a:schemeClr val="lt1"/>
                </a:solidFill>
              </a:ln>
              <a:effectLst/>
            </c:spPr>
            <c:extLst>
              <c:ext xmlns:c16="http://schemas.microsoft.com/office/drawing/2014/chart" uri="{C3380CC4-5D6E-409C-BE32-E72D297353CC}">
                <c16:uniqueId val="{000000AB-E30A-45E9-9353-17C9C3227221}"/>
              </c:ext>
            </c:extLst>
          </c:dPt>
          <c:dPt>
            <c:idx val="86"/>
            <c:bubble3D val="0"/>
            <c:spPr>
              <a:solidFill>
                <a:schemeClr val="accent3">
                  <a:lumMod val="50000"/>
                </a:schemeClr>
              </a:solidFill>
              <a:ln w="19050">
                <a:solidFill>
                  <a:schemeClr val="lt1"/>
                </a:solidFill>
              </a:ln>
              <a:effectLst/>
            </c:spPr>
            <c:extLst>
              <c:ext xmlns:c16="http://schemas.microsoft.com/office/drawing/2014/chart" uri="{C3380CC4-5D6E-409C-BE32-E72D297353CC}">
                <c16:uniqueId val="{000000AD-E30A-45E9-9353-17C9C3227221}"/>
              </c:ext>
            </c:extLst>
          </c:dPt>
          <c:dPt>
            <c:idx val="87"/>
            <c:bubble3D val="0"/>
            <c:spPr>
              <a:solidFill>
                <a:schemeClr val="accent4">
                  <a:lumMod val="50000"/>
                </a:schemeClr>
              </a:solidFill>
              <a:ln w="19050">
                <a:solidFill>
                  <a:schemeClr val="lt1"/>
                </a:solidFill>
              </a:ln>
              <a:effectLst/>
            </c:spPr>
            <c:extLst>
              <c:ext xmlns:c16="http://schemas.microsoft.com/office/drawing/2014/chart" uri="{C3380CC4-5D6E-409C-BE32-E72D297353CC}">
                <c16:uniqueId val="{000000AF-E30A-45E9-9353-17C9C3227221}"/>
              </c:ext>
            </c:extLst>
          </c:dPt>
          <c:dPt>
            <c:idx val="88"/>
            <c:bubble3D val="0"/>
            <c:spPr>
              <a:solidFill>
                <a:schemeClr val="accent5">
                  <a:lumMod val="50000"/>
                </a:schemeClr>
              </a:solidFill>
              <a:ln w="19050">
                <a:solidFill>
                  <a:schemeClr val="lt1"/>
                </a:solidFill>
              </a:ln>
              <a:effectLst/>
            </c:spPr>
            <c:extLst>
              <c:ext xmlns:c16="http://schemas.microsoft.com/office/drawing/2014/chart" uri="{C3380CC4-5D6E-409C-BE32-E72D297353CC}">
                <c16:uniqueId val="{000000B1-E30A-45E9-9353-17C9C3227221}"/>
              </c:ext>
            </c:extLst>
          </c:dPt>
          <c:dPt>
            <c:idx val="89"/>
            <c:bubble3D val="0"/>
            <c:spPr>
              <a:solidFill>
                <a:schemeClr val="accent6">
                  <a:lumMod val="50000"/>
                </a:schemeClr>
              </a:solidFill>
              <a:ln w="19050">
                <a:solidFill>
                  <a:schemeClr val="lt1"/>
                </a:solidFill>
              </a:ln>
              <a:effectLst/>
            </c:spPr>
            <c:extLst>
              <c:ext xmlns:c16="http://schemas.microsoft.com/office/drawing/2014/chart" uri="{C3380CC4-5D6E-409C-BE32-E72D297353CC}">
                <c16:uniqueId val="{000000B3-E30A-45E9-9353-17C9C3227221}"/>
              </c:ext>
            </c:extLst>
          </c:dPt>
          <c:dPt>
            <c:idx val="90"/>
            <c:bubble3D val="0"/>
            <c:spPr>
              <a:solidFill>
                <a:schemeClr val="accent1">
                  <a:lumMod val="70000"/>
                  <a:lumOff val="30000"/>
                </a:schemeClr>
              </a:solidFill>
              <a:ln w="19050">
                <a:solidFill>
                  <a:schemeClr val="lt1"/>
                </a:solidFill>
              </a:ln>
              <a:effectLst/>
            </c:spPr>
            <c:extLst>
              <c:ext xmlns:c16="http://schemas.microsoft.com/office/drawing/2014/chart" uri="{C3380CC4-5D6E-409C-BE32-E72D297353CC}">
                <c16:uniqueId val="{000000B5-E30A-45E9-9353-17C9C3227221}"/>
              </c:ext>
            </c:extLst>
          </c:dPt>
          <c:dPt>
            <c:idx val="91"/>
            <c:bubble3D val="0"/>
            <c:spPr>
              <a:solidFill>
                <a:schemeClr val="accent2">
                  <a:lumMod val="70000"/>
                  <a:lumOff val="30000"/>
                </a:schemeClr>
              </a:solidFill>
              <a:ln w="19050">
                <a:solidFill>
                  <a:schemeClr val="lt1"/>
                </a:solidFill>
              </a:ln>
              <a:effectLst/>
            </c:spPr>
            <c:extLst>
              <c:ext xmlns:c16="http://schemas.microsoft.com/office/drawing/2014/chart" uri="{C3380CC4-5D6E-409C-BE32-E72D297353CC}">
                <c16:uniqueId val="{000000B7-E30A-45E9-9353-17C9C3227221}"/>
              </c:ext>
            </c:extLst>
          </c:dPt>
          <c:dPt>
            <c:idx val="92"/>
            <c:bubble3D val="0"/>
            <c:spPr>
              <a:solidFill>
                <a:schemeClr val="accent3">
                  <a:lumMod val="70000"/>
                  <a:lumOff val="30000"/>
                </a:schemeClr>
              </a:solidFill>
              <a:ln w="19050">
                <a:solidFill>
                  <a:schemeClr val="lt1"/>
                </a:solidFill>
              </a:ln>
              <a:effectLst/>
            </c:spPr>
            <c:extLst>
              <c:ext xmlns:c16="http://schemas.microsoft.com/office/drawing/2014/chart" uri="{C3380CC4-5D6E-409C-BE32-E72D297353CC}">
                <c16:uniqueId val="{000000B9-E30A-45E9-9353-17C9C3227221}"/>
              </c:ext>
            </c:extLst>
          </c:dPt>
          <c:dPt>
            <c:idx val="93"/>
            <c:bubble3D val="0"/>
            <c:spPr>
              <a:solidFill>
                <a:schemeClr val="accent4">
                  <a:lumMod val="70000"/>
                  <a:lumOff val="30000"/>
                </a:schemeClr>
              </a:solidFill>
              <a:ln w="19050">
                <a:solidFill>
                  <a:schemeClr val="lt1"/>
                </a:solidFill>
              </a:ln>
              <a:effectLst/>
            </c:spPr>
            <c:extLst>
              <c:ext xmlns:c16="http://schemas.microsoft.com/office/drawing/2014/chart" uri="{C3380CC4-5D6E-409C-BE32-E72D297353CC}">
                <c16:uniqueId val="{000000BB-E30A-45E9-9353-17C9C3227221}"/>
              </c:ext>
            </c:extLst>
          </c:dPt>
          <c:dPt>
            <c:idx val="94"/>
            <c:bubble3D val="0"/>
            <c:spPr>
              <a:solidFill>
                <a:schemeClr val="accent5">
                  <a:lumMod val="70000"/>
                  <a:lumOff val="30000"/>
                </a:schemeClr>
              </a:solidFill>
              <a:ln w="19050">
                <a:solidFill>
                  <a:schemeClr val="lt1"/>
                </a:solidFill>
              </a:ln>
              <a:effectLst/>
            </c:spPr>
            <c:extLst>
              <c:ext xmlns:c16="http://schemas.microsoft.com/office/drawing/2014/chart" uri="{C3380CC4-5D6E-409C-BE32-E72D297353CC}">
                <c16:uniqueId val="{000000BD-E30A-45E9-9353-17C9C3227221}"/>
              </c:ext>
            </c:extLst>
          </c:dPt>
          <c:dPt>
            <c:idx val="95"/>
            <c:bubble3D val="0"/>
            <c:spPr>
              <a:solidFill>
                <a:schemeClr val="accent6">
                  <a:lumMod val="70000"/>
                  <a:lumOff val="30000"/>
                </a:schemeClr>
              </a:solidFill>
              <a:ln w="19050">
                <a:solidFill>
                  <a:schemeClr val="lt1"/>
                </a:solidFill>
              </a:ln>
              <a:effectLst/>
            </c:spPr>
            <c:extLst>
              <c:ext xmlns:c16="http://schemas.microsoft.com/office/drawing/2014/chart" uri="{C3380CC4-5D6E-409C-BE32-E72D297353CC}">
                <c16:uniqueId val="{000000BF-E30A-45E9-9353-17C9C3227221}"/>
              </c:ext>
            </c:extLst>
          </c:dPt>
          <c:dPt>
            <c:idx val="96"/>
            <c:bubble3D val="0"/>
            <c:spPr>
              <a:solidFill>
                <a:schemeClr val="accent1">
                  <a:lumMod val="70000"/>
                </a:schemeClr>
              </a:solidFill>
              <a:ln w="19050">
                <a:solidFill>
                  <a:schemeClr val="lt1"/>
                </a:solidFill>
              </a:ln>
              <a:effectLst/>
            </c:spPr>
            <c:extLst>
              <c:ext xmlns:c16="http://schemas.microsoft.com/office/drawing/2014/chart" uri="{C3380CC4-5D6E-409C-BE32-E72D297353CC}">
                <c16:uniqueId val="{000000C1-E30A-45E9-9353-17C9C3227221}"/>
              </c:ext>
            </c:extLst>
          </c:dPt>
          <c:dPt>
            <c:idx val="97"/>
            <c:bubble3D val="0"/>
            <c:spPr>
              <a:solidFill>
                <a:schemeClr val="accent2">
                  <a:lumMod val="70000"/>
                </a:schemeClr>
              </a:solidFill>
              <a:ln w="19050">
                <a:solidFill>
                  <a:schemeClr val="lt1"/>
                </a:solidFill>
              </a:ln>
              <a:effectLst/>
            </c:spPr>
            <c:extLst>
              <c:ext xmlns:c16="http://schemas.microsoft.com/office/drawing/2014/chart" uri="{C3380CC4-5D6E-409C-BE32-E72D297353CC}">
                <c16:uniqueId val="{000000C3-E30A-45E9-9353-17C9C3227221}"/>
              </c:ext>
            </c:extLst>
          </c:dPt>
          <c:dPt>
            <c:idx val="98"/>
            <c:bubble3D val="0"/>
            <c:spPr>
              <a:solidFill>
                <a:schemeClr val="accent3">
                  <a:lumMod val="70000"/>
                </a:schemeClr>
              </a:solidFill>
              <a:ln w="19050">
                <a:solidFill>
                  <a:schemeClr val="lt1"/>
                </a:solidFill>
              </a:ln>
              <a:effectLst/>
            </c:spPr>
            <c:extLst>
              <c:ext xmlns:c16="http://schemas.microsoft.com/office/drawing/2014/chart" uri="{C3380CC4-5D6E-409C-BE32-E72D297353CC}">
                <c16:uniqueId val="{000000C5-E30A-45E9-9353-17C9C3227221}"/>
              </c:ext>
            </c:extLst>
          </c:dPt>
          <c:dPt>
            <c:idx val="99"/>
            <c:bubble3D val="0"/>
            <c:spPr>
              <a:solidFill>
                <a:schemeClr val="accent4">
                  <a:lumMod val="70000"/>
                </a:schemeClr>
              </a:solidFill>
              <a:ln w="19050">
                <a:solidFill>
                  <a:schemeClr val="lt1"/>
                </a:solidFill>
              </a:ln>
              <a:effectLst/>
            </c:spPr>
            <c:extLst>
              <c:ext xmlns:c16="http://schemas.microsoft.com/office/drawing/2014/chart" uri="{C3380CC4-5D6E-409C-BE32-E72D297353CC}">
                <c16:uniqueId val="{000000C7-E30A-45E9-9353-17C9C3227221}"/>
              </c:ext>
            </c:extLst>
          </c:dPt>
          <c:dPt>
            <c:idx val="100"/>
            <c:bubble3D val="0"/>
            <c:spPr>
              <a:solidFill>
                <a:schemeClr val="accent5">
                  <a:lumMod val="70000"/>
                </a:schemeClr>
              </a:solidFill>
              <a:ln w="19050">
                <a:solidFill>
                  <a:schemeClr val="lt1"/>
                </a:solidFill>
              </a:ln>
              <a:effectLst/>
            </c:spPr>
            <c:extLst>
              <c:ext xmlns:c16="http://schemas.microsoft.com/office/drawing/2014/chart" uri="{C3380CC4-5D6E-409C-BE32-E72D297353CC}">
                <c16:uniqueId val="{000000C9-E30A-45E9-9353-17C9C3227221}"/>
              </c:ext>
            </c:extLst>
          </c:dPt>
          <c:dPt>
            <c:idx val="101"/>
            <c:bubble3D val="0"/>
            <c:spPr>
              <a:solidFill>
                <a:schemeClr val="accent6">
                  <a:lumMod val="70000"/>
                </a:schemeClr>
              </a:solidFill>
              <a:ln w="19050">
                <a:solidFill>
                  <a:schemeClr val="lt1"/>
                </a:solidFill>
              </a:ln>
              <a:effectLst/>
            </c:spPr>
            <c:extLst>
              <c:ext xmlns:c16="http://schemas.microsoft.com/office/drawing/2014/chart" uri="{C3380CC4-5D6E-409C-BE32-E72D297353CC}">
                <c16:uniqueId val="{000000CB-E30A-45E9-9353-17C9C3227221}"/>
              </c:ext>
            </c:extLst>
          </c:dPt>
          <c:dPt>
            <c:idx val="102"/>
            <c:bubble3D val="0"/>
            <c:spPr>
              <a:solidFill>
                <a:schemeClr val="accent1">
                  <a:lumMod val="50000"/>
                  <a:lumOff val="50000"/>
                </a:schemeClr>
              </a:solidFill>
              <a:ln w="19050">
                <a:solidFill>
                  <a:schemeClr val="lt1"/>
                </a:solidFill>
              </a:ln>
              <a:effectLst/>
            </c:spPr>
            <c:extLst>
              <c:ext xmlns:c16="http://schemas.microsoft.com/office/drawing/2014/chart" uri="{C3380CC4-5D6E-409C-BE32-E72D297353CC}">
                <c16:uniqueId val="{000000CD-E30A-45E9-9353-17C9C3227221}"/>
              </c:ext>
            </c:extLst>
          </c:dPt>
          <c:dPt>
            <c:idx val="103"/>
            <c:bubble3D val="0"/>
            <c:spPr>
              <a:solidFill>
                <a:schemeClr val="accent2">
                  <a:lumMod val="50000"/>
                  <a:lumOff val="50000"/>
                </a:schemeClr>
              </a:solidFill>
              <a:ln w="19050">
                <a:solidFill>
                  <a:schemeClr val="lt1"/>
                </a:solidFill>
              </a:ln>
              <a:effectLst/>
            </c:spPr>
            <c:extLst>
              <c:ext xmlns:c16="http://schemas.microsoft.com/office/drawing/2014/chart" uri="{C3380CC4-5D6E-409C-BE32-E72D297353CC}">
                <c16:uniqueId val="{000000CF-E30A-45E9-9353-17C9C3227221}"/>
              </c:ext>
            </c:extLst>
          </c:dPt>
          <c:dPt>
            <c:idx val="104"/>
            <c:bubble3D val="0"/>
            <c:spPr>
              <a:solidFill>
                <a:schemeClr val="accent3">
                  <a:lumMod val="50000"/>
                  <a:lumOff val="50000"/>
                </a:schemeClr>
              </a:solidFill>
              <a:ln w="19050">
                <a:solidFill>
                  <a:schemeClr val="lt1"/>
                </a:solidFill>
              </a:ln>
              <a:effectLst/>
            </c:spPr>
            <c:extLst>
              <c:ext xmlns:c16="http://schemas.microsoft.com/office/drawing/2014/chart" uri="{C3380CC4-5D6E-409C-BE32-E72D297353CC}">
                <c16:uniqueId val="{000000D1-E30A-45E9-9353-17C9C3227221}"/>
              </c:ext>
            </c:extLst>
          </c:dPt>
          <c:dPt>
            <c:idx val="105"/>
            <c:bubble3D val="0"/>
            <c:spPr>
              <a:solidFill>
                <a:schemeClr val="accent4">
                  <a:lumMod val="50000"/>
                  <a:lumOff val="50000"/>
                </a:schemeClr>
              </a:solidFill>
              <a:ln w="19050">
                <a:solidFill>
                  <a:schemeClr val="lt1"/>
                </a:solidFill>
              </a:ln>
              <a:effectLst/>
            </c:spPr>
            <c:extLst>
              <c:ext xmlns:c16="http://schemas.microsoft.com/office/drawing/2014/chart" uri="{C3380CC4-5D6E-409C-BE32-E72D297353CC}">
                <c16:uniqueId val="{000000D3-E30A-45E9-9353-17C9C3227221}"/>
              </c:ext>
            </c:extLst>
          </c:dPt>
          <c:dPt>
            <c:idx val="106"/>
            <c:bubble3D val="0"/>
            <c:spPr>
              <a:solidFill>
                <a:schemeClr val="accent5">
                  <a:lumMod val="50000"/>
                  <a:lumOff val="50000"/>
                </a:schemeClr>
              </a:solidFill>
              <a:ln w="19050">
                <a:solidFill>
                  <a:schemeClr val="lt1"/>
                </a:solidFill>
              </a:ln>
              <a:effectLst/>
            </c:spPr>
            <c:extLst>
              <c:ext xmlns:c16="http://schemas.microsoft.com/office/drawing/2014/chart" uri="{C3380CC4-5D6E-409C-BE32-E72D297353CC}">
                <c16:uniqueId val="{000000D5-E30A-45E9-9353-17C9C3227221}"/>
              </c:ext>
            </c:extLst>
          </c:dPt>
          <c:dPt>
            <c:idx val="107"/>
            <c:bubble3D val="0"/>
            <c:spPr>
              <a:solidFill>
                <a:schemeClr val="accent6">
                  <a:lumMod val="50000"/>
                  <a:lumOff val="50000"/>
                </a:schemeClr>
              </a:solidFill>
              <a:ln w="19050">
                <a:solidFill>
                  <a:schemeClr val="lt1"/>
                </a:solidFill>
              </a:ln>
              <a:effectLst/>
            </c:spPr>
            <c:extLst>
              <c:ext xmlns:c16="http://schemas.microsoft.com/office/drawing/2014/chart" uri="{C3380CC4-5D6E-409C-BE32-E72D297353CC}">
                <c16:uniqueId val="{000000D7-E30A-45E9-9353-17C9C3227221}"/>
              </c:ext>
            </c:extLst>
          </c:dPt>
          <c:dPt>
            <c:idx val="108"/>
            <c:bubble3D val="0"/>
            <c:spPr>
              <a:solidFill>
                <a:schemeClr val="accent1"/>
              </a:solidFill>
              <a:ln w="19050">
                <a:solidFill>
                  <a:schemeClr val="lt1"/>
                </a:solidFill>
              </a:ln>
              <a:effectLst/>
            </c:spPr>
            <c:extLst>
              <c:ext xmlns:c16="http://schemas.microsoft.com/office/drawing/2014/chart" uri="{C3380CC4-5D6E-409C-BE32-E72D297353CC}">
                <c16:uniqueId val="{000000D9-E30A-45E9-9353-17C9C3227221}"/>
              </c:ext>
            </c:extLst>
          </c:dPt>
          <c:dPt>
            <c:idx val="109"/>
            <c:bubble3D val="0"/>
            <c:spPr>
              <a:solidFill>
                <a:schemeClr val="accent2"/>
              </a:solidFill>
              <a:ln w="19050">
                <a:solidFill>
                  <a:schemeClr val="lt1"/>
                </a:solidFill>
              </a:ln>
              <a:effectLst/>
            </c:spPr>
            <c:extLst>
              <c:ext xmlns:c16="http://schemas.microsoft.com/office/drawing/2014/chart" uri="{C3380CC4-5D6E-409C-BE32-E72D297353CC}">
                <c16:uniqueId val="{000000DB-E30A-45E9-9353-17C9C3227221}"/>
              </c:ext>
            </c:extLst>
          </c:dPt>
          <c:dPt>
            <c:idx val="110"/>
            <c:bubble3D val="0"/>
            <c:spPr>
              <a:solidFill>
                <a:schemeClr val="accent3"/>
              </a:solidFill>
              <a:ln w="19050">
                <a:solidFill>
                  <a:schemeClr val="lt1"/>
                </a:solidFill>
              </a:ln>
              <a:effectLst/>
            </c:spPr>
            <c:extLst>
              <c:ext xmlns:c16="http://schemas.microsoft.com/office/drawing/2014/chart" uri="{C3380CC4-5D6E-409C-BE32-E72D297353CC}">
                <c16:uniqueId val="{000000DD-E30A-45E9-9353-17C9C3227221}"/>
              </c:ext>
            </c:extLst>
          </c:dPt>
          <c:dPt>
            <c:idx val="111"/>
            <c:bubble3D val="0"/>
            <c:spPr>
              <a:solidFill>
                <a:schemeClr val="accent4"/>
              </a:solidFill>
              <a:ln w="19050">
                <a:solidFill>
                  <a:schemeClr val="lt1"/>
                </a:solidFill>
              </a:ln>
              <a:effectLst/>
            </c:spPr>
            <c:extLst>
              <c:ext xmlns:c16="http://schemas.microsoft.com/office/drawing/2014/chart" uri="{C3380CC4-5D6E-409C-BE32-E72D297353CC}">
                <c16:uniqueId val="{000000DF-E30A-45E9-9353-17C9C3227221}"/>
              </c:ext>
            </c:extLst>
          </c:dPt>
          <c:dPt>
            <c:idx val="112"/>
            <c:bubble3D val="0"/>
            <c:spPr>
              <a:solidFill>
                <a:schemeClr val="accent5"/>
              </a:solidFill>
              <a:ln w="19050">
                <a:solidFill>
                  <a:schemeClr val="lt1"/>
                </a:solidFill>
              </a:ln>
              <a:effectLst/>
            </c:spPr>
            <c:extLst>
              <c:ext xmlns:c16="http://schemas.microsoft.com/office/drawing/2014/chart" uri="{C3380CC4-5D6E-409C-BE32-E72D297353CC}">
                <c16:uniqueId val="{000000E1-E30A-45E9-9353-17C9C3227221}"/>
              </c:ext>
            </c:extLst>
          </c:dPt>
          <c:dPt>
            <c:idx val="113"/>
            <c:bubble3D val="0"/>
            <c:spPr>
              <a:solidFill>
                <a:schemeClr val="accent6"/>
              </a:solidFill>
              <a:ln w="19050">
                <a:solidFill>
                  <a:schemeClr val="lt1"/>
                </a:solidFill>
              </a:ln>
              <a:effectLst/>
            </c:spPr>
            <c:extLst>
              <c:ext xmlns:c16="http://schemas.microsoft.com/office/drawing/2014/chart" uri="{C3380CC4-5D6E-409C-BE32-E72D297353CC}">
                <c16:uniqueId val="{000000E3-E30A-45E9-9353-17C9C3227221}"/>
              </c:ext>
            </c:extLst>
          </c:dPt>
          <c:dPt>
            <c:idx val="114"/>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E5-E30A-45E9-9353-17C9C3227221}"/>
              </c:ext>
            </c:extLst>
          </c:dPt>
          <c:dPt>
            <c:idx val="115"/>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E7-E30A-45E9-9353-17C9C3227221}"/>
              </c:ext>
            </c:extLst>
          </c:dPt>
          <c:dPt>
            <c:idx val="116"/>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E9-E30A-45E9-9353-17C9C3227221}"/>
              </c:ext>
            </c:extLst>
          </c:dPt>
          <c:dPt>
            <c:idx val="117"/>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EB-E30A-45E9-9353-17C9C3227221}"/>
              </c:ext>
            </c:extLst>
          </c:dPt>
          <c:dPt>
            <c:idx val="118"/>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ED-E30A-45E9-9353-17C9C3227221}"/>
              </c:ext>
            </c:extLst>
          </c:dPt>
          <c:dPt>
            <c:idx val="119"/>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EF-E30A-45E9-9353-17C9C3227221}"/>
              </c:ext>
            </c:extLst>
          </c:dPt>
          <c:dPt>
            <c:idx val="120"/>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F1-E30A-45E9-9353-17C9C3227221}"/>
              </c:ext>
            </c:extLst>
          </c:dPt>
          <c:dPt>
            <c:idx val="121"/>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F3-E30A-45E9-9353-17C9C3227221}"/>
              </c:ext>
            </c:extLst>
          </c:dPt>
          <c:dPt>
            <c:idx val="122"/>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F5-E30A-45E9-9353-17C9C3227221}"/>
              </c:ext>
            </c:extLst>
          </c:dPt>
          <c:dPt>
            <c:idx val="123"/>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F7-E30A-45E9-9353-17C9C3227221}"/>
              </c:ext>
            </c:extLst>
          </c:dPt>
          <c:dPt>
            <c:idx val="124"/>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F9-E30A-45E9-9353-17C9C3227221}"/>
              </c:ext>
            </c:extLst>
          </c:dPt>
          <c:dPt>
            <c:idx val="125"/>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FB-E30A-45E9-9353-17C9C3227221}"/>
              </c:ext>
            </c:extLst>
          </c:dPt>
          <c:dPt>
            <c:idx val="126"/>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FD-E30A-45E9-9353-17C9C3227221}"/>
              </c:ext>
            </c:extLst>
          </c:dPt>
          <c:dPt>
            <c:idx val="127"/>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FF-E30A-45E9-9353-17C9C3227221}"/>
              </c:ext>
            </c:extLst>
          </c:dPt>
          <c:cat>
            <c:strRef>
              <c:f>Sheet1!$A$2:$A$129</c:f>
              <c:strCache>
                <c:ptCount val="32"/>
                <c:pt idx="0">
                  <c:v>1st Qtr</c:v>
                </c:pt>
                <c:pt idx="1">
                  <c:v>2nd Qtr</c:v>
                </c:pt>
                <c:pt idx="2">
                  <c:v>3rd Qtr</c:v>
                </c:pt>
                <c:pt idx="3">
                  <c:v>4th Qtr</c:v>
                </c:pt>
                <c:pt idx="4">
                  <c:v>5th Qtr</c:v>
                </c:pt>
                <c:pt idx="5">
                  <c:v>6th Qtr</c:v>
                </c:pt>
                <c:pt idx="6">
                  <c:v>7th Qtr</c:v>
                </c:pt>
                <c:pt idx="7">
                  <c:v>8th Qtr</c:v>
                </c:pt>
                <c:pt idx="8">
                  <c:v>9th Qtr</c:v>
                </c:pt>
                <c:pt idx="9">
                  <c:v>10th Qtr</c:v>
                </c:pt>
                <c:pt idx="10">
                  <c:v>11th Qtr</c:v>
                </c:pt>
                <c:pt idx="11">
                  <c:v>12th Qtr</c:v>
                </c:pt>
                <c:pt idx="12">
                  <c:v>13th Qtr</c:v>
                </c:pt>
                <c:pt idx="13">
                  <c:v>14th Qtr</c:v>
                </c:pt>
                <c:pt idx="14">
                  <c:v>15th Qtr</c:v>
                </c:pt>
                <c:pt idx="15">
                  <c:v>16th Qtr</c:v>
                </c:pt>
                <c:pt idx="16">
                  <c:v>17th Qtr</c:v>
                </c:pt>
                <c:pt idx="17">
                  <c:v>18th Qtr</c:v>
                </c:pt>
                <c:pt idx="18">
                  <c:v>19th Qtr</c:v>
                </c:pt>
                <c:pt idx="19">
                  <c:v>20th Qtr</c:v>
                </c:pt>
                <c:pt idx="20">
                  <c:v>21st Qtr</c:v>
                </c:pt>
                <c:pt idx="21">
                  <c:v>22nd Qtr</c:v>
                </c:pt>
                <c:pt idx="22">
                  <c:v>23rd Qtr</c:v>
                </c:pt>
                <c:pt idx="23">
                  <c:v>24th Qtr</c:v>
                </c:pt>
                <c:pt idx="24">
                  <c:v>25th Qtr</c:v>
                </c:pt>
                <c:pt idx="25">
                  <c:v>26th Qtr</c:v>
                </c:pt>
                <c:pt idx="26">
                  <c:v>27th Qtr</c:v>
                </c:pt>
                <c:pt idx="27">
                  <c:v>28th Qtr</c:v>
                </c:pt>
                <c:pt idx="28">
                  <c:v>29th Qtr</c:v>
                </c:pt>
                <c:pt idx="29">
                  <c:v>30th Qtr</c:v>
                </c:pt>
                <c:pt idx="30">
                  <c:v>31st Qtr</c:v>
                </c:pt>
                <c:pt idx="31">
                  <c:v>32nd Qtr</c:v>
                </c:pt>
              </c:strCache>
            </c:strRef>
          </c:cat>
          <c:val>
            <c:numRef>
              <c:f>Sheet1!$B$2:$B$129</c:f>
              <c:numCache>
                <c:formatCode>General</c:formatCode>
                <c:ptCount val="128"/>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numCache>
            </c:numRef>
          </c:val>
          <c:extLst>
            <c:ext xmlns:c16="http://schemas.microsoft.com/office/drawing/2014/chart" uri="{C3380CC4-5D6E-409C-BE32-E72D297353CC}">
              <c16:uniqueId val="{0000000A-4F99-44D7-BD4E-D11F8393933D}"/>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0429CBD1-7DE2-452D-A81C-7ED9EA4E0AD3}" type="datetimeFigureOut">
              <a:rPr lang="en-US" smtClean="0"/>
              <a:t>1/11/2018</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CAFFB7B3-A7C1-4B78-91E8-8C25CF3B30BB}" type="slidenum">
              <a:rPr lang="en-US" smtClean="0"/>
              <a:t>‹#›</a:t>
            </a:fld>
            <a:endParaRPr lang="en-US"/>
          </a:p>
        </p:txBody>
      </p:sp>
    </p:spTree>
    <p:extLst>
      <p:ext uri="{BB962C8B-B14F-4D97-AF65-F5344CB8AC3E}">
        <p14:creationId xmlns:p14="http://schemas.microsoft.com/office/powerpoint/2010/main" val="2855640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a:t>
            </a:fld>
            <a:endParaRPr lang="en-US"/>
          </a:p>
        </p:txBody>
      </p:sp>
    </p:spTree>
    <p:extLst>
      <p:ext uri="{BB962C8B-B14F-4D97-AF65-F5344CB8AC3E}">
        <p14:creationId xmlns:p14="http://schemas.microsoft.com/office/powerpoint/2010/main" val="2818172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by imagining</a:t>
            </a:r>
            <a:r>
              <a:rPr lang="en-US" baseline="0" dirty="0"/>
              <a:t> the entire money supply of Euros or Dollars, all in one place. This supply is divided into different notes or bills of a certain value (10, 20, 50. </a:t>
            </a:r>
            <a:r>
              <a:rPr lang="en-US" baseline="0" dirty="0" err="1"/>
              <a:t>etc</a:t>
            </a:r>
            <a:r>
              <a:rPr lang="en-US" baseline="0" dirty="0"/>
              <a:t>). Monero is basically the same. The whole Monero money supply is contained in different outputs, each with a certain amount of Monero. One could be 0.01 XMR, and another could be 1000 XMR. Now imagine this red highlighted one is an output that you control. You have the ability to spend it, and it’s as if you had physical money in your wallet. When you make a Monero transaction, you want to hide what the origin of the funds are, since Monero tries to prevent the blacklisting of certain coins. Your wallet software will select other inputs from those available. These will be controlled by other people. You will appear to spend these amounts, along with your own, even without communicating with the real owner. Thus, by making it seem as if your red input is spent along with the other blue ones highlighted here, no one but you (the sender) knows what the origin of the money is.</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12</a:t>
            </a:fld>
            <a:endParaRPr lang="en-US"/>
          </a:p>
        </p:txBody>
      </p:sp>
    </p:spTree>
    <p:extLst>
      <p:ext uri="{BB962C8B-B14F-4D97-AF65-F5344CB8AC3E}">
        <p14:creationId xmlns:p14="http://schemas.microsoft.com/office/powerpoint/2010/main" val="13738600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ring</a:t>
            </a:r>
            <a:r>
              <a:rPr lang="en-US" baseline="0" dirty="0"/>
              <a:t> signature is just the process of taking your red (real) input, the blue ones (decoys), and making it seem as if they are all spent simultaneously. An outside observer does not know which is the real one, since they are all possible. In this example, the </a:t>
            </a:r>
            <a:r>
              <a:rPr lang="en-US" baseline="0" dirty="0" err="1"/>
              <a:t>ringsize</a:t>
            </a:r>
            <a:r>
              <a:rPr lang="en-US" baseline="0" dirty="0"/>
              <a:t> is 6, meaning that 6 total inputs (including your own) are used. As of August 2017, the minimum allowed by the network is 3. In September 2017, the minimum is expected to be increased to 5 or greater, since more decoys allows for better privacy. The key image is generated for the real input used. Nodes and miners can use this to verify that a real input is actually being spent, but they still do not know which input is real. The key image prevents attackers from spending money more than once or from spending money that does not exist.</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13</a:t>
            </a:fld>
            <a:endParaRPr lang="en-US"/>
          </a:p>
        </p:txBody>
      </p:sp>
    </p:spTree>
    <p:extLst>
      <p:ext uri="{BB962C8B-B14F-4D97-AF65-F5344CB8AC3E}">
        <p14:creationId xmlns:p14="http://schemas.microsoft.com/office/powerpoint/2010/main" val="13067292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a:t>
            </a:r>
            <a:r>
              <a:rPr lang="en-US" baseline="0" dirty="0"/>
              <a:t> each of these inputs, a fraction is used according to a Pedersen commitment. It is not important to remember any important math on an introductory level, but know that the sender in a transaction spends a proportion of the input that only the sender knows. The commitment itself consists of two parts: 1) the actual amount a, which is hidden by adding 2) a random number x. Since no one knows what the random number is except the sender, an outside observer does not know how much is actually being spent. This commitment will be evaluated among the inputs and outputs, to make sure the same value is generated on both sides of the transaction. A range proof prevents the sender from using a different random number for the input and output set. Finally, the transaction is fully signed as a </a:t>
            </a:r>
            <a:r>
              <a:rPr lang="en-US" baseline="0" dirty="0" err="1"/>
              <a:t>RingCT</a:t>
            </a:r>
            <a:r>
              <a:rPr lang="en-US" baseline="0" dirty="0"/>
              <a:t> ring signature, resulting in an unknown amount of Monero sent to the receiver or receivers. As an output, the commitment public key is published to allow the network to audit the math done behind the Pedersen commitment.</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14</a:t>
            </a:fld>
            <a:endParaRPr lang="en-US"/>
          </a:p>
        </p:txBody>
      </p:sp>
    </p:spTree>
    <p:extLst>
      <p:ext uri="{BB962C8B-B14F-4D97-AF65-F5344CB8AC3E}">
        <p14:creationId xmlns:p14="http://schemas.microsoft.com/office/powerpoint/2010/main" val="3054398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looked into how the</a:t>
            </a:r>
            <a:r>
              <a:rPr lang="en-US" baseline="0" dirty="0"/>
              <a:t> inputs for a single transaction are hidden among others, it can be helpful to look at how inputs are used over time. The same inputs as before are on the left. The history for the red one is shown on a hypothetical blockchain on the right. The older blocks are on the left, and the newer blocks are on the right. The blocks highlighted red signify to the times that this input was included. There are three ways this could happen:</a:t>
            </a:r>
          </a:p>
          <a:p>
            <a:pPr marL="235572" indent="-235572">
              <a:buAutoNum type="arabicPeriod"/>
            </a:pPr>
            <a:r>
              <a:rPr lang="en-US" baseline="0" dirty="0"/>
              <a:t>It is new money from a Coinbase transaction. This is known to everyone on the network. They do not know what address controls it.</a:t>
            </a:r>
          </a:p>
          <a:p>
            <a:pPr marL="235572" indent="-235572">
              <a:buAutoNum type="arabicPeriod"/>
            </a:pPr>
            <a:r>
              <a:rPr lang="en-US" baseline="0" dirty="0"/>
              <a:t>The input was actually spent by the real controller</a:t>
            </a:r>
          </a:p>
          <a:p>
            <a:pPr marL="235572" indent="-235572">
              <a:buAutoNum type="arabicPeriod"/>
            </a:pPr>
            <a:r>
              <a:rPr lang="en-US" baseline="0" dirty="0"/>
              <a:t>The input was borrowed an used as a decoy in another transaction</a:t>
            </a:r>
          </a:p>
          <a:p>
            <a:r>
              <a:rPr lang="en-US" baseline="0" dirty="0"/>
              <a:t>Since there is no way to differentiate between 2 and 3, there is no way of knowing whether an input is actually spent, even if it appears in a specific block.</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15</a:t>
            </a:fld>
            <a:endParaRPr lang="en-US"/>
          </a:p>
        </p:txBody>
      </p:sp>
    </p:spTree>
    <p:extLst>
      <p:ext uri="{BB962C8B-B14F-4D97-AF65-F5344CB8AC3E}">
        <p14:creationId xmlns:p14="http://schemas.microsoft.com/office/powerpoint/2010/main" val="30402638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tell the network that you would like for them to include</a:t>
            </a:r>
            <a:r>
              <a:rPr lang="en-US" baseline="0" dirty="0"/>
              <a:t> your transaction in the next block, you can leak some very important information about yourself, even if the transaction itself is obfuscated. Some nodes on the network may be logging the IP address that they receive these requests from. Fortunately, it is very difficult for an attacker to know that this is the real origin of the transaction, but they can still make an educated guess. Then, they could knock on your door and demand your private key. Not good. Or perhaps an ISP could say they purposefully block connection to the Monero network. Not good either. </a:t>
            </a:r>
            <a:r>
              <a:rPr lang="en-US" baseline="0" dirty="0" err="1"/>
              <a:t>Kovri</a:t>
            </a:r>
            <a:r>
              <a:rPr lang="en-US" baseline="0" dirty="0"/>
              <a:t> will allow people to hide their IP address and, optionally, hide from one’s ISP that Monero is even being used at all. This is done by tunneling connections though the I2P network. I2P is similar to Tor with a few important differences. Every node is a participant on the network, which allows Monero to contribute to I2P rather than just mostly leeching off Tor. In any case, </a:t>
            </a:r>
            <a:r>
              <a:rPr lang="en-US" baseline="0" dirty="0" err="1"/>
              <a:t>Kovri</a:t>
            </a:r>
            <a:r>
              <a:rPr lang="en-US" baseline="0" dirty="0"/>
              <a:t> will allow users to protect their connection information locally and from outside attackers.</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16</a:t>
            </a:fld>
            <a:endParaRPr lang="en-US"/>
          </a:p>
        </p:txBody>
      </p:sp>
    </p:spTree>
    <p:extLst>
      <p:ext uri="{BB962C8B-B14F-4D97-AF65-F5344CB8AC3E}">
        <p14:creationId xmlns:p14="http://schemas.microsoft.com/office/powerpoint/2010/main" val="3162973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an</a:t>
            </a:r>
            <a:r>
              <a:rPr lang="en-US" baseline="0" dirty="0"/>
              <a:t> attacker getting one’s real IP address, they would instead get a meaningless, disposable I2P address. We cannot prevent nodes from logging or even know which nodes log, but we can give nodes garbage information. That’s what </a:t>
            </a:r>
            <a:r>
              <a:rPr lang="en-US" baseline="0" dirty="0" err="1"/>
              <a:t>Kovri</a:t>
            </a:r>
            <a:r>
              <a:rPr lang="en-US" baseline="0" dirty="0"/>
              <a:t> does.</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17</a:t>
            </a:fld>
            <a:endParaRPr lang="en-US"/>
          </a:p>
        </p:txBody>
      </p:sp>
    </p:spTree>
    <p:extLst>
      <p:ext uri="{BB962C8B-B14F-4D97-AF65-F5344CB8AC3E}">
        <p14:creationId xmlns:p14="http://schemas.microsoft.com/office/powerpoint/2010/main" val="3803295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Monero hides where the money is going to with stealth</a:t>
            </a:r>
            <a:r>
              <a:rPr lang="en-US" baseline="0" dirty="0"/>
              <a:t> addresses. Instead of sending money directly to an address, Monero is essentially locked in a container. Every account must search each of these containers to know which is for them, but only one account can open the container. Furthermore, no one else knows who the container is for. This is how stealth addresses work on a very basic level. Outside observers don’t even know these outputs from a single transaction go to one person. They could go to several people. In this example, the red ones go to the receiver, and the blue ones come back to the sender as change. This change can be used to break up large inputs (say they have 100 XMR but only want to send 10 XMR to someone. Then, they can send 90 XMR back as change).</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18</a:t>
            </a:fld>
            <a:endParaRPr lang="en-US"/>
          </a:p>
        </p:txBody>
      </p:sp>
    </p:spTree>
    <p:extLst>
      <p:ext uri="{BB962C8B-B14F-4D97-AF65-F5344CB8AC3E}">
        <p14:creationId xmlns:p14="http://schemas.microsoft.com/office/powerpoint/2010/main" val="374999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for</a:t>
            </a:r>
            <a:r>
              <a:rPr lang="en-US" baseline="0" dirty="0"/>
              <a:t> any given transaction, Monero is sent from an ambiguous source, from which an unknown amount is committed and thus an unknown amount is sent, to an unknown receiver or set of receivers. As you can see, all information stored on the blockchain is obfuscated by mandate.</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19</a:t>
            </a:fld>
            <a:endParaRPr lang="en-US"/>
          </a:p>
        </p:txBody>
      </p:sp>
    </p:spTree>
    <p:extLst>
      <p:ext uri="{BB962C8B-B14F-4D97-AF65-F5344CB8AC3E}">
        <p14:creationId xmlns:p14="http://schemas.microsoft.com/office/powerpoint/2010/main" val="2420502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20</a:t>
            </a:fld>
            <a:endParaRPr lang="en-US"/>
          </a:p>
        </p:txBody>
      </p:sp>
    </p:spTree>
    <p:extLst>
      <p:ext uri="{BB962C8B-B14F-4D97-AF65-F5344CB8AC3E}">
        <p14:creationId xmlns:p14="http://schemas.microsoft.com/office/powerpoint/2010/main" val="3287309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30000" dirty="0"/>
              <a:t>1</a:t>
            </a:r>
            <a:r>
              <a:rPr lang="en-US" dirty="0"/>
              <a:t>https://dashpay.atlassian.net/wiki/spaces/OC/pages/79986710/</a:t>
            </a:r>
            <a:r>
              <a:rPr lang="en-US" dirty="0" err="1"/>
              <a:t>Messaging+Framework+for+Dash</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21</a:t>
            </a:fld>
            <a:endParaRPr lang="en-US"/>
          </a:p>
        </p:txBody>
      </p:sp>
    </p:spTree>
    <p:extLst>
      <p:ext uri="{BB962C8B-B14F-4D97-AF65-F5344CB8AC3E}">
        <p14:creationId xmlns:p14="http://schemas.microsoft.com/office/powerpoint/2010/main" val="3513771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simple</a:t>
            </a:r>
            <a:r>
              <a:rPr lang="en-US" baseline="0" dirty="0"/>
              <a:t> terms, Bitcoin is a decentralized network, where a history of the transactions is stored on thousands of computers around the world. This history is called the blockchain. The blockchain is a chain of blocks. Each block contains the most recent transaction history. There is a new block every 10 minutes. People will ask miners to include their transactions in the next block, often with a fee. The network automatically adjusts so that a new block can be added by one miner at random approximately every 10 minutes. Once a transaction is included in a block, it has a confirmation. People who are very cautious wait for several confirmations, since it is significantly harder to reverse an old transaction than a new one.</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3</a:t>
            </a:fld>
            <a:endParaRPr lang="en-US"/>
          </a:p>
        </p:txBody>
      </p:sp>
    </p:spTree>
    <p:extLst>
      <p:ext uri="{BB962C8B-B14F-4D97-AF65-F5344CB8AC3E}">
        <p14:creationId xmlns:p14="http://schemas.microsoft.com/office/powerpoint/2010/main" val="38566016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Monero can be optionally transparent if the</a:t>
            </a:r>
            <a:r>
              <a:rPr lang="en-US" baseline="0" dirty="0"/>
              <a:t> user wants it to be, while only revealing this information to the intended recipient, not the whole world. The Monero project uses this method, publishing the view key with the address on the official website. Now, people can see the amount that comes in from donations.</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22</a:t>
            </a:fld>
            <a:endParaRPr lang="en-US"/>
          </a:p>
        </p:txBody>
      </p:sp>
    </p:spTree>
    <p:extLst>
      <p:ext uri="{BB962C8B-B14F-4D97-AF65-F5344CB8AC3E}">
        <p14:creationId xmlns:p14="http://schemas.microsoft.com/office/powerpoint/2010/main" val="6271669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the official</a:t>
            </a:r>
            <a:r>
              <a:rPr lang="en-US" baseline="0" dirty="0"/>
              <a:t> GUI currently looks like. It is available on a variety of platforms.</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24</a:t>
            </a:fld>
            <a:endParaRPr lang="en-US"/>
          </a:p>
        </p:txBody>
      </p:sp>
    </p:spTree>
    <p:extLst>
      <p:ext uri="{BB962C8B-B14F-4D97-AF65-F5344CB8AC3E}">
        <p14:creationId xmlns:p14="http://schemas.microsoft.com/office/powerpoint/2010/main" val="4106198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25</a:t>
            </a:fld>
            <a:endParaRPr lang="en-US"/>
          </a:p>
        </p:txBody>
      </p:sp>
    </p:spTree>
    <p:extLst>
      <p:ext uri="{BB962C8B-B14F-4D97-AF65-F5344CB8AC3E}">
        <p14:creationId xmlns:p14="http://schemas.microsoft.com/office/powerpoint/2010/main" val="6043169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the upcoming </a:t>
            </a:r>
            <a:r>
              <a:rPr lang="en-US" dirty="0" err="1"/>
              <a:t>MyMonero</a:t>
            </a:r>
            <a:r>
              <a:rPr lang="en-US" dirty="0"/>
              <a:t> open-source lightweight wallet will look</a:t>
            </a:r>
            <a:r>
              <a:rPr lang="en-US" baseline="0" dirty="0"/>
              <a:t> like. It will allow users of Monero to connect to the network in a more sustainable way if they do not wish to run a full node.</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26</a:t>
            </a:fld>
            <a:endParaRPr lang="en-US"/>
          </a:p>
        </p:txBody>
      </p:sp>
    </p:spTree>
    <p:extLst>
      <p:ext uri="{BB962C8B-B14F-4D97-AF65-F5344CB8AC3E}">
        <p14:creationId xmlns:p14="http://schemas.microsoft.com/office/powerpoint/2010/main" val="717624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27</a:t>
            </a:fld>
            <a:endParaRPr lang="en-US"/>
          </a:p>
        </p:txBody>
      </p:sp>
    </p:spTree>
    <p:extLst>
      <p:ext uri="{BB962C8B-B14F-4D97-AF65-F5344CB8AC3E}">
        <p14:creationId xmlns:p14="http://schemas.microsoft.com/office/powerpoint/2010/main" val="40392279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28</a:t>
            </a:fld>
            <a:endParaRPr lang="en-US"/>
          </a:p>
        </p:txBody>
      </p:sp>
    </p:spTree>
    <p:extLst>
      <p:ext uri="{BB962C8B-B14F-4D97-AF65-F5344CB8AC3E}">
        <p14:creationId xmlns:p14="http://schemas.microsoft.com/office/powerpoint/2010/main" val="38689363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29</a:t>
            </a:fld>
            <a:endParaRPr lang="en-US"/>
          </a:p>
        </p:txBody>
      </p:sp>
    </p:spTree>
    <p:extLst>
      <p:ext uri="{BB962C8B-B14F-4D97-AF65-F5344CB8AC3E}">
        <p14:creationId xmlns:p14="http://schemas.microsoft.com/office/powerpoint/2010/main" val="33411102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30</a:t>
            </a:fld>
            <a:endParaRPr lang="en-US"/>
          </a:p>
        </p:txBody>
      </p:sp>
    </p:spTree>
    <p:extLst>
      <p:ext uri="{BB962C8B-B14F-4D97-AF65-F5344CB8AC3E}">
        <p14:creationId xmlns:p14="http://schemas.microsoft.com/office/powerpoint/2010/main" val="21943308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31</a:t>
            </a:fld>
            <a:endParaRPr lang="en-US"/>
          </a:p>
        </p:txBody>
      </p:sp>
    </p:spTree>
    <p:extLst>
      <p:ext uri="{BB962C8B-B14F-4D97-AF65-F5344CB8AC3E}">
        <p14:creationId xmlns:p14="http://schemas.microsoft.com/office/powerpoint/2010/main" val="38756619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32</a:t>
            </a:fld>
            <a:endParaRPr lang="en-US"/>
          </a:p>
        </p:txBody>
      </p:sp>
    </p:spTree>
    <p:extLst>
      <p:ext uri="{BB962C8B-B14F-4D97-AF65-F5344CB8AC3E}">
        <p14:creationId xmlns:p14="http://schemas.microsoft.com/office/powerpoint/2010/main" val="1000887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4</a:t>
            </a:fld>
            <a:endParaRPr lang="en-US"/>
          </a:p>
        </p:txBody>
      </p:sp>
    </p:spTree>
    <p:extLst>
      <p:ext uri="{BB962C8B-B14F-4D97-AF65-F5344CB8AC3E}">
        <p14:creationId xmlns:p14="http://schemas.microsoft.com/office/powerpoint/2010/main" val="360433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5</a:t>
            </a:fld>
            <a:endParaRPr lang="en-US"/>
          </a:p>
        </p:txBody>
      </p:sp>
    </p:spTree>
    <p:extLst>
      <p:ext uri="{BB962C8B-B14F-4D97-AF65-F5344CB8AC3E}">
        <p14:creationId xmlns:p14="http://schemas.microsoft.com/office/powerpoint/2010/main" val="467214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Bitcoin</a:t>
            </a:r>
            <a:r>
              <a:rPr lang="en-US" baseline="0" dirty="0"/>
              <a:t> is not private! In fact, it is perhaps the most transparent money system ever made. Everyone in the world can see a history of the following:</a:t>
            </a:r>
          </a:p>
          <a:p>
            <a:endParaRPr lang="en-US" baseline="0" dirty="0"/>
          </a:p>
          <a:p>
            <a:pPr marL="235572" indent="-235572">
              <a:buAutoNum type="arabicPeriod"/>
            </a:pPr>
            <a:r>
              <a:rPr lang="en-US" baseline="0" dirty="0"/>
              <a:t>The amount of money in a wallet</a:t>
            </a:r>
          </a:p>
          <a:p>
            <a:pPr marL="235572" indent="-235572">
              <a:buAutoNum type="arabicPeriod"/>
            </a:pPr>
            <a:r>
              <a:rPr lang="en-US" baseline="0" dirty="0"/>
              <a:t>Where the Bitcoin came from</a:t>
            </a:r>
          </a:p>
          <a:p>
            <a:pPr marL="235572" indent="-235572">
              <a:buAutoNum type="arabicPeriod"/>
            </a:pPr>
            <a:r>
              <a:rPr lang="en-US" baseline="0" dirty="0"/>
              <a:t>Where the Bitcoin went</a:t>
            </a:r>
          </a:p>
          <a:p>
            <a:pPr marL="235572" indent="-235572">
              <a:buAutoNum type="arabicPeriod"/>
            </a:pPr>
            <a:endParaRPr lang="en-US" baseline="0" dirty="0"/>
          </a:p>
          <a:p>
            <a:r>
              <a:rPr lang="en-US" baseline="0" dirty="0"/>
              <a:t>This visualization shows the transfer of Bitcoin from large accounts to others. It is a visual representation of transfers of </a:t>
            </a:r>
            <a:r>
              <a:rPr lang="en-US" baseline="0"/>
              <a:t>Bitcoin.</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6</a:t>
            </a:fld>
            <a:endParaRPr lang="en-US"/>
          </a:p>
        </p:txBody>
      </p:sp>
    </p:spTree>
    <p:extLst>
      <p:ext uri="{BB962C8B-B14F-4D97-AF65-F5344CB8AC3E}">
        <p14:creationId xmlns:p14="http://schemas.microsoft.com/office/powerpoint/2010/main" val="1529626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people</a:t>
            </a:r>
            <a:r>
              <a:rPr lang="en-US" baseline="0" dirty="0"/>
              <a:t> started realizing that Bitcoin is not private, they tried adding things on top of Bitcoin so some people could have privacy. This is traditionally done with a Bitcoin mixing or </a:t>
            </a:r>
            <a:r>
              <a:rPr lang="en-US" baseline="0" dirty="0" err="1"/>
              <a:t>CoinJoin</a:t>
            </a:r>
            <a:r>
              <a:rPr lang="en-US" baseline="0" dirty="0"/>
              <a:t> approach. Several people take their Bitcoin and send it to a centralized server. This centralized server then gives a random Bitcoin from among those received back to the users. Ideally, this could provide some </a:t>
            </a:r>
            <a:r>
              <a:rPr lang="en-US" baseline="0" dirty="0" err="1"/>
              <a:t>untraceability</a:t>
            </a:r>
            <a:r>
              <a:rPr lang="en-US" baseline="0" dirty="0"/>
              <a:t>, since the origin of the received funds is ambiguous. However, there are several fundamental issues with this type of approach.</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8</a:t>
            </a:fld>
            <a:endParaRPr lang="en-US"/>
          </a:p>
        </p:txBody>
      </p:sp>
    </p:spTree>
    <p:extLst>
      <p:ext uri="{BB962C8B-B14F-4D97-AF65-F5344CB8AC3E}">
        <p14:creationId xmlns:p14="http://schemas.microsoft.com/office/powerpoint/2010/main" val="1337057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vast majority of people who use an optional system that costs extra which you need to go out of your way to use are people who have tainted coins. Tainted coins are coins that are known to previously be used for illicit purposes. An insignificant number of people pay money to mix clean coins. Thus, mixers do not work very well at providing plausible deniability. Instead, they make you stand out, since it makes it look like you are doing something wrong. Mixing itself is a shady act.</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9</a:t>
            </a:fld>
            <a:endParaRPr lang="en-US"/>
          </a:p>
        </p:txBody>
      </p:sp>
    </p:spTree>
    <p:extLst>
      <p:ext uri="{BB962C8B-B14F-4D97-AF65-F5344CB8AC3E}">
        <p14:creationId xmlns:p14="http://schemas.microsoft.com/office/powerpoint/2010/main" val="2347883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a:t>
            </a:r>
            <a:r>
              <a:rPr lang="en-US" baseline="0" dirty="0"/>
              <a:t> you add a level of trust to the system. While Bitcoin is trustless, you need to trust the mixer you use with </a:t>
            </a:r>
            <a:r>
              <a:rPr lang="en-US" baseline="0" dirty="0" err="1"/>
              <a:t>CoinJoin</a:t>
            </a:r>
            <a:r>
              <a:rPr lang="en-US" baseline="0" dirty="0"/>
              <a:t>. They may choose to keep a history of the transaction information, and the people who use the service will never know. People must trust that the mixer does not act maliciously, which is a systemic risk with mixing services. In an ideal private system, you should not have to trust anyone else with your privacy.</a:t>
            </a:r>
          </a:p>
          <a:p>
            <a:endParaRPr lang="en-US" baseline="0" dirty="0"/>
          </a:p>
          <a:p>
            <a:r>
              <a:rPr lang="en-US" baseline="0" dirty="0"/>
              <a:t>Finally, from a convenience perspective, it takes a long time to mix coins, since you need to wait for other participants to mix with. If you plan to mix a large number of coins several times, it can take days or weeks. Few users will go through this effort.</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10</a:t>
            </a:fld>
            <a:endParaRPr lang="en-US"/>
          </a:p>
        </p:txBody>
      </p:sp>
    </p:spTree>
    <p:extLst>
      <p:ext uri="{BB962C8B-B14F-4D97-AF65-F5344CB8AC3E}">
        <p14:creationId xmlns:p14="http://schemas.microsoft.com/office/powerpoint/2010/main" val="792444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Monero is different from a mixing service. It uses three technologies and a work-in-progress fourth technology to provide trustless privacy for all transactions.</a:t>
            </a:r>
            <a:r>
              <a:rPr lang="en-US" baseline="0" dirty="0"/>
              <a:t> These technologies work together to protect different parts of a transaction. The sender is hidden with ring signatures. The amount is hidden with ring confidential transactions, or </a:t>
            </a:r>
            <a:r>
              <a:rPr lang="en-US" baseline="0" dirty="0" err="1"/>
              <a:t>RingCT</a:t>
            </a:r>
            <a:r>
              <a:rPr lang="en-US" baseline="0" dirty="0"/>
              <a:t>. The transaction broadcast is not currently hidden without extra steps, but Monero is working on </a:t>
            </a:r>
            <a:r>
              <a:rPr lang="en-US" baseline="0" dirty="0" err="1"/>
              <a:t>Kovri</a:t>
            </a:r>
            <a:r>
              <a:rPr lang="en-US" baseline="0" dirty="0"/>
              <a:t>, an I2P router, to hide this with no additional effort. The receiver is hidden with stealth addresses. All of these technologies will be addressed in this presentation.</a:t>
            </a:r>
            <a:endParaRPr lang="en-US" dirty="0"/>
          </a:p>
        </p:txBody>
      </p:sp>
      <p:sp>
        <p:nvSpPr>
          <p:cNvPr id="4" name="Slide Number Placeholder 3"/>
          <p:cNvSpPr>
            <a:spLocks noGrp="1"/>
          </p:cNvSpPr>
          <p:nvPr>
            <p:ph type="sldNum" sz="quarter" idx="10"/>
          </p:nvPr>
        </p:nvSpPr>
        <p:spPr/>
        <p:txBody>
          <a:bodyPr/>
          <a:lstStyle/>
          <a:p>
            <a:fld id="{CAFFB7B3-A7C1-4B78-91E8-8C25CF3B30BB}" type="slidenum">
              <a:rPr lang="en-US" smtClean="0"/>
              <a:t>11</a:t>
            </a:fld>
            <a:endParaRPr lang="en-US"/>
          </a:p>
        </p:txBody>
      </p:sp>
    </p:spTree>
    <p:extLst>
      <p:ext uri="{BB962C8B-B14F-4D97-AF65-F5344CB8AC3E}">
        <p14:creationId xmlns:p14="http://schemas.microsoft.com/office/powerpoint/2010/main" val="1226102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B550D69-2D75-4E9D-8483-2D90E25ADD06}" type="datetimeFigureOut">
              <a:rPr lang="en-US" smtClean="0"/>
              <a:t>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430753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550D69-2D75-4E9D-8483-2D90E25ADD06}" type="datetimeFigureOut">
              <a:rPr lang="en-US" smtClean="0"/>
              <a:t>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3566982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550D69-2D75-4E9D-8483-2D90E25ADD06}" type="datetimeFigureOut">
              <a:rPr lang="en-US" smtClean="0"/>
              <a:t>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4175800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550D69-2D75-4E9D-8483-2D90E25ADD06}" type="datetimeFigureOut">
              <a:rPr lang="en-US" smtClean="0"/>
              <a:t>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1454076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B550D69-2D75-4E9D-8483-2D90E25ADD06}" type="datetimeFigureOut">
              <a:rPr lang="en-US" smtClean="0"/>
              <a:t>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2257551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B550D69-2D75-4E9D-8483-2D90E25ADD06}" type="datetimeFigureOut">
              <a:rPr lang="en-US" smtClean="0"/>
              <a:t>1/11/2018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2566842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B550D69-2D75-4E9D-8483-2D90E25ADD06}" type="datetimeFigureOut">
              <a:rPr lang="en-US" smtClean="0"/>
              <a:t>1/11/2018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2827845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B550D69-2D75-4E9D-8483-2D90E25ADD06}" type="datetimeFigureOut">
              <a:rPr lang="en-US" smtClean="0"/>
              <a:t>1/11/2018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902718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550D69-2D75-4E9D-8483-2D90E25ADD06}" type="datetimeFigureOut">
              <a:rPr lang="en-US" smtClean="0"/>
              <a:t>1/11/2018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2980742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B550D69-2D75-4E9D-8483-2D90E25ADD06}" type="datetimeFigureOut">
              <a:rPr lang="en-US" smtClean="0"/>
              <a:t>1/11/2018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1249787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B550D69-2D75-4E9D-8483-2D90E25ADD06}" type="datetimeFigureOut">
              <a:rPr lang="en-US" smtClean="0"/>
              <a:t>1/11/2018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EB677A-9815-4E21-80DB-C7D40CDDB4AE}" type="slidenum">
              <a:rPr lang="en-US" smtClean="0"/>
              <a:t>‹#›</a:t>
            </a:fld>
            <a:endParaRPr lang="en-US"/>
          </a:p>
        </p:txBody>
      </p:sp>
    </p:spTree>
    <p:extLst>
      <p:ext uri="{BB962C8B-B14F-4D97-AF65-F5344CB8AC3E}">
        <p14:creationId xmlns:p14="http://schemas.microsoft.com/office/powerpoint/2010/main" val="3854032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550D69-2D75-4E9D-8483-2D90E25ADD06}" type="datetimeFigureOut">
              <a:rPr lang="en-US" smtClean="0"/>
              <a:t>1/11/2018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EB677A-9815-4E21-80DB-C7D40CDDB4AE}" type="slidenum">
              <a:rPr lang="en-US" smtClean="0"/>
              <a:t>‹#›</a:t>
            </a:fld>
            <a:endParaRPr lang="en-US"/>
          </a:p>
        </p:txBody>
      </p:sp>
    </p:spTree>
    <p:extLst>
      <p:ext uri="{BB962C8B-B14F-4D97-AF65-F5344CB8AC3E}">
        <p14:creationId xmlns:p14="http://schemas.microsoft.com/office/powerpoint/2010/main" val="23782063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image" Target="../media/image22.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4.jpeg"/><Relationship Id="rId5" Type="http://schemas.microsoft.com/office/2007/relationships/hdphoto" Target="../media/hdphoto2.wdp"/><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026" name="Picture 2" descr="https://www.worldmapsonline.com/images/murals/satellite_image/world_topography_bathymetry_mural_lg.jpg"/>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p:cNvSpPr/>
          <p:nvPr/>
        </p:nvSpPr>
        <p:spPr>
          <a:xfrm>
            <a:off x="3697705" y="2270161"/>
            <a:ext cx="4796590" cy="1680412"/>
          </a:xfrm>
          <a:prstGeom prst="round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Image result for monero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5475" y="2198597"/>
            <a:ext cx="3501749" cy="184425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821659" y="1721543"/>
            <a:ext cx="4548681" cy="477054"/>
          </a:xfrm>
          <a:prstGeom prst="rect">
            <a:avLst/>
          </a:prstGeom>
          <a:noFill/>
        </p:spPr>
        <p:txBody>
          <a:bodyPr wrap="none" rtlCol="0">
            <a:spAutoFit/>
          </a:bodyPr>
          <a:lstStyle/>
          <a:p>
            <a:pPr algn="ctr"/>
            <a:r>
              <a:rPr lang="en-US" sz="2500" spc="200" dirty="0">
                <a:solidFill>
                  <a:schemeClr val="bg1">
                    <a:lumMod val="95000"/>
                  </a:schemeClr>
                </a:solidFill>
              </a:rPr>
              <a:t>SAFE MONEY FOR EVERYONE</a:t>
            </a:r>
          </a:p>
        </p:txBody>
      </p:sp>
    </p:spTree>
    <p:extLst>
      <p:ext uri="{BB962C8B-B14F-4D97-AF65-F5344CB8AC3E}">
        <p14:creationId xmlns:p14="http://schemas.microsoft.com/office/powerpoint/2010/main" val="1374766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loud 30"/>
          <p:cNvSpPr/>
          <p:nvPr/>
        </p:nvSpPr>
        <p:spPr>
          <a:xfrm>
            <a:off x="3542701" y="4721842"/>
            <a:ext cx="5138667" cy="2662991"/>
          </a:xfrm>
          <a:prstGeom prst="cloud">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t>People Started Adding Tools to Bitcoin</a:t>
            </a:r>
          </a:p>
        </p:txBody>
      </p:sp>
      <p:sp>
        <p:nvSpPr>
          <p:cNvPr id="4" name="Flowchart: Manual Operation 3"/>
          <p:cNvSpPr/>
          <p:nvPr/>
        </p:nvSpPr>
        <p:spPr>
          <a:xfrm rot="10800000">
            <a:off x="4569564" y="4957010"/>
            <a:ext cx="3052868" cy="1155029"/>
          </a:xfrm>
          <a:prstGeom prst="flowChartManualOperation">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743072" y="5127206"/>
            <a:ext cx="705852" cy="7058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Alternate Process 8"/>
          <p:cNvSpPr/>
          <p:nvPr/>
        </p:nvSpPr>
        <p:spPr>
          <a:xfrm rot="2208729">
            <a:off x="5823284" y="5432006"/>
            <a:ext cx="545429" cy="96253"/>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638797" y="2057935"/>
            <a:ext cx="9144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descr="Image result for bitco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566" y="1780790"/>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bitcoin"/>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756291" y="2564205"/>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result for bitcoin"/>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756290" y="3503478"/>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Image result for bitcoin"/>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3527566" y="4274385"/>
            <a:ext cx="682625" cy="68262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569563" y="6128082"/>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655532" y="6224094"/>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4569563" y="6502986"/>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655532" y="6598998"/>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123319" y="6245129"/>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123319" y="6615694"/>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1804733" y="4226258"/>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788689" y="336446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804730" y="253128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Flowchart: Alternate Process 4"/>
          <p:cNvSpPr/>
          <p:nvPr/>
        </p:nvSpPr>
        <p:spPr>
          <a:xfrm>
            <a:off x="5237746" y="2149642"/>
            <a:ext cx="1716505" cy="2807368"/>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761175">
            <a:off x="4239905" y="2512135"/>
            <a:ext cx="91440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19869766">
            <a:off x="4238525" y="4153227"/>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495292">
            <a:off x="3523712" y="3000685"/>
            <a:ext cx="155448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21140983">
            <a:off x="3512328" y="3584434"/>
            <a:ext cx="155448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20560" y="468057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720560" y="446164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721176" y="423659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21176" y="4020735"/>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588491" y="3796883"/>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716995" y="357043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716995" y="335150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717611" y="3126454"/>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717611" y="2910596"/>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6584926" y="2686744"/>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716995" y="2473527"/>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181597" y="2110950"/>
            <a:ext cx="18288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24"/>
          <p:cNvSpPr/>
          <p:nvPr/>
        </p:nvSpPr>
        <p:spPr>
          <a:xfrm rot="9270913" flipH="1">
            <a:off x="7121987" y="2516237"/>
            <a:ext cx="914400" cy="157586"/>
          </a:xfrm>
          <a:prstGeom prst="rightArrow">
            <a:avLst/>
          </a:prstGeom>
          <a:gradFill flip="none" rotWithShape="1">
            <a:gsLst>
              <a:gs pos="0">
                <a:srgbClr val="00B050"/>
              </a:gs>
              <a:gs pos="43000">
                <a:srgbClr val="F84836"/>
              </a:gs>
              <a:gs pos="100000">
                <a:srgbClr val="F8483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Arrow 25"/>
          <p:cNvSpPr/>
          <p:nvPr/>
        </p:nvSpPr>
        <p:spPr>
          <a:xfrm rot="12417004" flipH="1">
            <a:off x="7120607" y="4153225"/>
            <a:ext cx="91440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ight Arrow 26"/>
          <p:cNvSpPr/>
          <p:nvPr/>
        </p:nvSpPr>
        <p:spPr>
          <a:xfrm rot="10267143" flipH="1">
            <a:off x="7161609" y="2984972"/>
            <a:ext cx="155448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ight Arrow 27"/>
          <p:cNvSpPr/>
          <p:nvPr/>
        </p:nvSpPr>
        <p:spPr>
          <a:xfrm rot="11358295" flipH="1">
            <a:off x="7150225" y="3587771"/>
            <a:ext cx="155448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p:cNvGrpSpPr/>
          <p:nvPr/>
        </p:nvGrpSpPr>
        <p:grpSpPr>
          <a:xfrm>
            <a:off x="8761038" y="2562787"/>
            <a:ext cx="683478" cy="685460"/>
            <a:chOff x="8070456" y="1782897"/>
            <a:chExt cx="683478" cy="685460"/>
          </a:xfrm>
        </p:grpSpPr>
        <p:pic>
          <p:nvPicPr>
            <p:cNvPr id="77"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6" descr="Image result for bitcoin"/>
            <p:cNvPicPr>
              <a:picLocks noChangeAspect="1" noChangeArrowheads="1"/>
            </p:cNvPicPr>
            <p:nvPr/>
          </p:nvPicPr>
          <p:blipFill rotWithShape="1">
            <a:blip r:embed="rId4">
              <a:duotone>
                <a:prstClr val="black"/>
                <a:schemeClr val="accent4">
                  <a:tint val="45000"/>
                  <a:satMod val="400000"/>
                </a:schemeClr>
              </a:duotone>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Image result for bitcoin"/>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6" descr="Image result for bitcoin"/>
            <p:cNvPicPr>
              <a:picLocks noChangeAspect="1" noChangeArrowheads="1"/>
            </p:cNvPicPr>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 80"/>
          <p:cNvGrpSpPr/>
          <p:nvPr/>
        </p:nvGrpSpPr>
        <p:grpSpPr>
          <a:xfrm>
            <a:off x="8758691" y="3502047"/>
            <a:ext cx="683478" cy="685460"/>
            <a:chOff x="8070456" y="1782897"/>
            <a:chExt cx="683478" cy="685460"/>
          </a:xfrm>
        </p:grpSpPr>
        <p:pic>
          <p:nvPicPr>
            <p:cNvPr id="82"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6" descr="Image result for bitcoin"/>
            <p:cNvPicPr>
              <a:picLocks noChangeAspect="1" noChangeArrowheads="1"/>
            </p:cNvPicPr>
            <p:nvPr/>
          </p:nvPicPr>
          <p:blipFill rotWithShape="1">
            <a:blip r:embed="rId4">
              <a:duotone>
                <a:prstClr val="black"/>
                <a:schemeClr val="accent6">
                  <a:tint val="45000"/>
                  <a:satMod val="400000"/>
                </a:schemeClr>
              </a:duotone>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 descr="Image result for bitcoin"/>
            <p:cNvPicPr>
              <a:picLocks noChangeAspect="1" noChangeArrowheads="1"/>
            </p:cNvPicPr>
            <p:nvPr/>
          </p:nvPicPr>
          <p:blipFill rotWithShape="1">
            <a:blip r:embed="rId5">
              <a:duotone>
                <a:prstClr val="black"/>
                <a:schemeClr val="accent1">
                  <a:tint val="45000"/>
                  <a:satMod val="400000"/>
                </a:schemeClr>
              </a:duotone>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6" descr="Image result for bitcoin"/>
            <p:cNvPicPr>
              <a:picLocks noChangeAspect="1" noChangeArrowheads="1"/>
            </p:cNvPicPr>
            <p:nvPr/>
          </p:nvPicPr>
          <p:blipFill rotWithShape="1">
            <a:blip r:embed="rId6">
              <a:duotone>
                <a:prstClr val="black"/>
                <a:schemeClr val="accent4">
                  <a:tint val="45000"/>
                  <a:satMod val="400000"/>
                </a:schemeClr>
              </a:duotone>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 85"/>
          <p:cNvGrpSpPr/>
          <p:nvPr/>
        </p:nvGrpSpPr>
        <p:grpSpPr>
          <a:xfrm>
            <a:off x="8070456" y="4271683"/>
            <a:ext cx="683478" cy="685460"/>
            <a:chOff x="8070456" y="1782897"/>
            <a:chExt cx="683478" cy="685460"/>
          </a:xfrm>
        </p:grpSpPr>
        <p:pic>
          <p:nvPicPr>
            <p:cNvPr id="87"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6" descr="Image result for bitcoin"/>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6" descr="Image result for bitcoin"/>
            <p:cNvPicPr>
              <a:picLocks noChangeAspect="1" noChangeArrowheads="1"/>
            </p:cNvPicPr>
            <p:nvPr/>
          </p:nvPicPr>
          <p:blipFill rotWithShape="1">
            <a:blip r:embed="rId5">
              <a:duotone>
                <a:prstClr val="black"/>
                <a:schemeClr val="accent4">
                  <a:tint val="45000"/>
                  <a:satMod val="400000"/>
                </a:schemeClr>
              </a:duotone>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6" descr="Image result for bitcoin"/>
            <p:cNvPicPr>
              <a:picLocks noChangeAspect="1" noChangeArrowheads="1"/>
            </p:cNvPicPr>
            <p:nvPr/>
          </p:nvPicPr>
          <p:blipFill rotWithShape="1">
            <a:blip r:embed="rId6">
              <a:duotone>
                <a:prstClr val="black"/>
                <a:schemeClr val="accent6">
                  <a:tint val="45000"/>
                  <a:satMod val="400000"/>
                </a:schemeClr>
              </a:duotone>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 90"/>
          <p:cNvGrpSpPr/>
          <p:nvPr/>
        </p:nvGrpSpPr>
        <p:grpSpPr>
          <a:xfrm>
            <a:off x="8070456" y="1782897"/>
            <a:ext cx="683478" cy="685460"/>
            <a:chOff x="8070456" y="1782897"/>
            <a:chExt cx="683478" cy="685460"/>
          </a:xfrm>
        </p:grpSpPr>
        <p:pic>
          <p:nvPicPr>
            <p:cNvPr id="92"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6" descr="Image result for bitcoin"/>
            <p:cNvPicPr>
              <a:picLocks noChangeAspect="1" noChangeArrowheads="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6" descr="Image result for bitcoin"/>
            <p:cNvPicPr>
              <a:picLocks noChangeAspect="1" noChangeArrowheads="1"/>
            </p:cNvPicPr>
            <p:nvPr/>
          </p:nvPicPr>
          <p:blipFill rotWithShape="1">
            <a:blip r:embed="rId5">
              <a:duotone>
                <a:prstClr val="black"/>
                <a:schemeClr val="accent6">
                  <a:tint val="45000"/>
                  <a:satMod val="400000"/>
                </a:schemeClr>
              </a:duotone>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6" descr="Image result for bitcoin"/>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1378226" y="4937739"/>
            <a:ext cx="1595583" cy="1595583"/>
            <a:chOff x="1378226" y="4937739"/>
            <a:chExt cx="1595583" cy="1595583"/>
          </a:xfrm>
        </p:grpSpPr>
        <p:sp>
          <p:nvSpPr>
            <p:cNvPr id="3" name="Oval 2"/>
            <p:cNvSpPr/>
            <p:nvPr/>
          </p:nvSpPr>
          <p:spPr>
            <a:xfrm>
              <a:off x="1378226" y="4937739"/>
              <a:ext cx="1595583" cy="1595583"/>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a:off x="2160105" y="5775287"/>
              <a:ext cx="384312" cy="0"/>
            </a:xfrm>
            <a:prstGeom prst="straightConnector1">
              <a:avLst/>
            </a:prstGeom>
            <a:ln w="762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V="1">
              <a:off x="2160105" y="5166963"/>
              <a:ext cx="0" cy="651129"/>
            </a:xfrm>
            <a:prstGeom prst="straightConnector1">
              <a:avLst/>
            </a:prstGeom>
            <a:ln w="762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6296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Down Arrow 54"/>
          <p:cNvSpPr/>
          <p:nvPr/>
        </p:nvSpPr>
        <p:spPr>
          <a:xfrm>
            <a:off x="9909352" y="2174306"/>
            <a:ext cx="1375611" cy="3536683"/>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Down Arrow 52"/>
          <p:cNvSpPr/>
          <p:nvPr/>
        </p:nvSpPr>
        <p:spPr>
          <a:xfrm>
            <a:off x="6828953" y="2391271"/>
            <a:ext cx="1375611" cy="3319718"/>
          </a:xfrm>
          <a:prstGeom prst="downArrow">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54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Down Arrow 44"/>
          <p:cNvSpPr/>
          <p:nvPr/>
        </p:nvSpPr>
        <p:spPr>
          <a:xfrm>
            <a:off x="3769306" y="2168524"/>
            <a:ext cx="1375611" cy="3542465"/>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2006045" y="2786648"/>
            <a:ext cx="8247646" cy="1796716"/>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own Arrow 2"/>
          <p:cNvSpPr/>
          <p:nvPr/>
        </p:nvSpPr>
        <p:spPr>
          <a:xfrm>
            <a:off x="838200" y="2174306"/>
            <a:ext cx="1375611" cy="3536683"/>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9436027" y="2536820"/>
            <a:ext cx="2326105" cy="232610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6371998" y="2540107"/>
            <a:ext cx="2326105" cy="232610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3335003" y="2622400"/>
            <a:ext cx="2326105" cy="232610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369505" y="2622401"/>
            <a:ext cx="2326105" cy="232610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t>The Monero Difference</a:t>
            </a:r>
          </a:p>
        </p:txBody>
      </p:sp>
      <p:grpSp>
        <p:nvGrpSpPr>
          <p:cNvPr id="23" name="Group 22"/>
          <p:cNvGrpSpPr/>
          <p:nvPr/>
        </p:nvGrpSpPr>
        <p:grpSpPr>
          <a:xfrm>
            <a:off x="1180398" y="3152695"/>
            <a:ext cx="690776" cy="1198538"/>
            <a:chOff x="1106012" y="2591221"/>
            <a:chExt cx="690776" cy="1198538"/>
          </a:xfrm>
          <a:solidFill>
            <a:schemeClr val="tx2">
              <a:lumMod val="75000"/>
            </a:schemeClr>
          </a:solidFill>
        </p:grpSpPr>
        <p:sp>
          <p:nvSpPr>
            <p:cNvPr id="19" name="Oval 18"/>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elay 19"/>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10253691" y="3152695"/>
            <a:ext cx="690776" cy="1198538"/>
            <a:chOff x="1106012" y="2591221"/>
            <a:chExt cx="690776" cy="1198538"/>
          </a:xfrm>
          <a:solidFill>
            <a:schemeClr val="tx2">
              <a:lumMod val="75000"/>
            </a:schemeClr>
          </a:solidFill>
        </p:grpSpPr>
        <p:sp>
          <p:nvSpPr>
            <p:cNvPr id="25" name="Oval 24"/>
            <p:cNvSpPr/>
            <p:nvPr/>
          </p:nvSpPr>
          <p:spPr>
            <a:xfrm>
              <a:off x="1106012" y="2591221"/>
              <a:ext cx="690775" cy="690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Delay 25"/>
            <p:cNvSpPr/>
            <p:nvPr/>
          </p:nvSpPr>
          <p:spPr>
            <a:xfrm rot="16200000">
              <a:off x="1118287" y="3111258"/>
              <a:ext cx="666227" cy="69077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TextBox 26"/>
          <p:cNvSpPr txBox="1"/>
          <p:nvPr/>
        </p:nvSpPr>
        <p:spPr>
          <a:xfrm>
            <a:off x="1059952" y="1747831"/>
            <a:ext cx="946093" cy="369332"/>
          </a:xfrm>
          <a:prstGeom prst="rect">
            <a:avLst/>
          </a:prstGeom>
          <a:noFill/>
        </p:spPr>
        <p:txBody>
          <a:bodyPr wrap="none" rtlCol="0">
            <a:spAutoFit/>
          </a:bodyPr>
          <a:lstStyle/>
          <a:p>
            <a:r>
              <a:rPr lang="en-US" b="1" dirty="0"/>
              <a:t>SENDER</a:t>
            </a:r>
          </a:p>
        </p:txBody>
      </p:sp>
      <p:sp>
        <p:nvSpPr>
          <p:cNvPr id="28" name="TextBox 27"/>
          <p:cNvSpPr txBox="1"/>
          <p:nvPr/>
        </p:nvSpPr>
        <p:spPr>
          <a:xfrm>
            <a:off x="10050789" y="1747831"/>
            <a:ext cx="1096582" cy="369332"/>
          </a:xfrm>
          <a:prstGeom prst="rect">
            <a:avLst/>
          </a:prstGeom>
          <a:noFill/>
        </p:spPr>
        <p:txBody>
          <a:bodyPr wrap="none" rtlCol="0">
            <a:spAutoFit/>
          </a:bodyPr>
          <a:lstStyle/>
          <a:p>
            <a:r>
              <a:rPr lang="en-US" b="1" dirty="0"/>
              <a:t>RECEIVER</a:t>
            </a:r>
          </a:p>
        </p:txBody>
      </p:sp>
      <p:sp>
        <p:nvSpPr>
          <p:cNvPr id="38" name="TextBox 37"/>
          <p:cNvSpPr txBox="1"/>
          <p:nvPr/>
        </p:nvSpPr>
        <p:spPr>
          <a:xfrm>
            <a:off x="854243" y="5768132"/>
            <a:ext cx="1389098" cy="646331"/>
          </a:xfrm>
          <a:prstGeom prst="rect">
            <a:avLst/>
          </a:prstGeom>
          <a:noFill/>
        </p:spPr>
        <p:txBody>
          <a:bodyPr wrap="none" rtlCol="0">
            <a:spAutoFit/>
          </a:bodyPr>
          <a:lstStyle/>
          <a:p>
            <a:pPr algn="ctr"/>
            <a:r>
              <a:rPr lang="en-US" b="1" dirty="0"/>
              <a:t>RING</a:t>
            </a:r>
          </a:p>
          <a:p>
            <a:pPr algn="ctr"/>
            <a:r>
              <a:rPr lang="en-US" b="1" dirty="0"/>
              <a:t>SIGNATURES</a:t>
            </a:r>
          </a:p>
        </p:txBody>
      </p:sp>
      <p:sp>
        <p:nvSpPr>
          <p:cNvPr id="56" name="TextBox 55"/>
          <p:cNvSpPr txBox="1"/>
          <p:nvPr/>
        </p:nvSpPr>
        <p:spPr>
          <a:xfrm>
            <a:off x="9973614" y="5768132"/>
            <a:ext cx="1292662" cy="646331"/>
          </a:xfrm>
          <a:prstGeom prst="rect">
            <a:avLst/>
          </a:prstGeom>
          <a:noFill/>
        </p:spPr>
        <p:txBody>
          <a:bodyPr wrap="none" rtlCol="0">
            <a:spAutoFit/>
          </a:bodyPr>
          <a:lstStyle/>
          <a:p>
            <a:pPr algn="ctr"/>
            <a:r>
              <a:rPr lang="en-US" b="1" dirty="0"/>
              <a:t>STEALTH</a:t>
            </a:r>
          </a:p>
          <a:p>
            <a:pPr algn="ctr"/>
            <a:r>
              <a:rPr lang="en-US" b="1" dirty="0"/>
              <a:t>ADDRESSES</a:t>
            </a:r>
          </a:p>
        </p:txBody>
      </p:sp>
      <p:grpSp>
        <p:nvGrpSpPr>
          <p:cNvPr id="57" name="Group 56"/>
          <p:cNvGrpSpPr/>
          <p:nvPr/>
        </p:nvGrpSpPr>
        <p:grpSpPr>
          <a:xfrm>
            <a:off x="6687631" y="3166447"/>
            <a:ext cx="1694836" cy="1037118"/>
            <a:chOff x="2971740" y="5398870"/>
            <a:chExt cx="1694836" cy="1037118"/>
          </a:xfrm>
          <a:solidFill>
            <a:schemeClr val="tx2">
              <a:lumMod val="75000"/>
            </a:schemeClr>
          </a:solidFill>
        </p:grpSpPr>
        <p:sp>
          <p:nvSpPr>
            <p:cNvPr id="58" name="Oval 57"/>
            <p:cNvSpPr/>
            <p:nvPr/>
          </p:nvSpPr>
          <p:spPr>
            <a:xfrm>
              <a:off x="3362976" y="6147230"/>
              <a:ext cx="288758" cy="28875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3801978" y="5398870"/>
              <a:ext cx="288758" cy="28875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3979159" y="6024513"/>
              <a:ext cx="288758" cy="28875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4377818" y="5672775"/>
              <a:ext cx="288758" cy="28875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rot="20036159">
              <a:off x="3266441" y="5614519"/>
              <a:ext cx="82296" cy="6209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rot="15970832">
              <a:off x="3490151" y="5243426"/>
              <a:ext cx="82296" cy="6353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rot="20795181">
              <a:off x="4000222" y="5595126"/>
              <a:ext cx="82296" cy="495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rot="13666799">
              <a:off x="4289260" y="5832331"/>
              <a:ext cx="82296" cy="3148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rot="17778814">
              <a:off x="4199650" y="5445530"/>
              <a:ext cx="82296" cy="4345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rot="15428033">
              <a:off x="3760830" y="6001251"/>
              <a:ext cx="82296" cy="4856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2971740" y="5442096"/>
              <a:ext cx="288758" cy="28875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9" name="TextBox 68"/>
          <p:cNvSpPr txBox="1"/>
          <p:nvPr/>
        </p:nvSpPr>
        <p:spPr>
          <a:xfrm>
            <a:off x="3945281" y="1744940"/>
            <a:ext cx="1098379" cy="369332"/>
          </a:xfrm>
          <a:prstGeom prst="rect">
            <a:avLst/>
          </a:prstGeom>
          <a:noFill/>
        </p:spPr>
        <p:txBody>
          <a:bodyPr wrap="none" rtlCol="0">
            <a:spAutoFit/>
          </a:bodyPr>
          <a:lstStyle/>
          <a:p>
            <a:pPr algn="ctr"/>
            <a:r>
              <a:rPr lang="en-US" b="1" dirty="0"/>
              <a:t>AMOUNT</a:t>
            </a:r>
          </a:p>
        </p:txBody>
      </p:sp>
      <p:sp>
        <p:nvSpPr>
          <p:cNvPr id="70" name="TextBox 69"/>
          <p:cNvSpPr txBox="1"/>
          <p:nvPr/>
        </p:nvSpPr>
        <p:spPr>
          <a:xfrm>
            <a:off x="6750800" y="1747831"/>
            <a:ext cx="1568506" cy="646331"/>
          </a:xfrm>
          <a:prstGeom prst="rect">
            <a:avLst/>
          </a:prstGeom>
          <a:noFill/>
        </p:spPr>
        <p:txBody>
          <a:bodyPr wrap="none" rtlCol="0">
            <a:spAutoFit/>
          </a:bodyPr>
          <a:lstStyle/>
          <a:p>
            <a:pPr algn="ctr"/>
            <a:r>
              <a:rPr lang="en-US" b="1" dirty="0"/>
              <a:t>TRANSACTION</a:t>
            </a:r>
          </a:p>
          <a:p>
            <a:pPr algn="ctr"/>
            <a:r>
              <a:rPr lang="en-US" b="1" dirty="0"/>
              <a:t>BROADCAST</a:t>
            </a:r>
          </a:p>
        </p:txBody>
      </p:sp>
      <p:sp>
        <p:nvSpPr>
          <p:cNvPr id="71" name="TextBox 70"/>
          <p:cNvSpPr txBox="1"/>
          <p:nvPr/>
        </p:nvSpPr>
        <p:spPr>
          <a:xfrm>
            <a:off x="3907744" y="2840291"/>
            <a:ext cx="1168910" cy="1569660"/>
          </a:xfrm>
          <a:prstGeom prst="rect">
            <a:avLst/>
          </a:prstGeom>
          <a:noFill/>
        </p:spPr>
        <p:txBody>
          <a:bodyPr wrap="none" rtlCol="0">
            <a:spAutoFit/>
          </a:bodyPr>
          <a:lstStyle/>
          <a:p>
            <a:r>
              <a:rPr lang="en-US" sz="9600" dirty="0">
                <a:solidFill>
                  <a:srgbClr val="333F50"/>
                </a:solidFill>
              </a:rPr>
              <a:t>ɱ</a:t>
            </a:r>
          </a:p>
        </p:txBody>
      </p:sp>
      <p:sp>
        <p:nvSpPr>
          <p:cNvPr id="72" name="TextBox 71"/>
          <p:cNvSpPr txBox="1"/>
          <p:nvPr/>
        </p:nvSpPr>
        <p:spPr>
          <a:xfrm>
            <a:off x="6803128" y="5768132"/>
            <a:ext cx="1472839" cy="646331"/>
          </a:xfrm>
          <a:prstGeom prst="rect">
            <a:avLst/>
          </a:prstGeom>
          <a:noFill/>
        </p:spPr>
        <p:txBody>
          <a:bodyPr wrap="none" rtlCol="0">
            <a:spAutoFit/>
          </a:bodyPr>
          <a:lstStyle/>
          <a:p>
            <a:pPr algn="ctr"/>
            <a:r>
              <a:rPr lang="en-US" b="1" dirty="0"/>
              <a:t>KOVRI</a:t>
            </a:r>
          </a:p>
          <a:p>
            <a:pPr algn="ctr"/>
            <a:r>
              <a:rPr lang="en-US" b="1" dirty="0"/>
              <a:t>(I2P ROUTER)</a:t>
            </a:r>
          </a:p>
        </p:txBody>
      </p:sp>
      <p:sp>
        <p:nvSpPr>
          <p:cNvPr id="73" name="TextBox 72"/>
          <p:cNvSpPr txBox="1"/>
          <p:nvPr/>
        </p:nvSpPr>
        <p:spPr>
          <a:xfrm>
            <a:off x="3209360" y="5768132"/>
            <a:ext cx="2541081" cy="646331"/>
          </a:xfrm>
          <a:prstGeom prst="rect">
            <a:avLst/>
          </a:prstGeom>
          <a:noFill/>
        </p:spPr>
        <p:txBody>
          <a:bodyPr wrap="none" rtlCol="0">
            <a:spAutoFit/>
          </a:bodyPr>
          <a:lstStyle/>
          <a:p>
            <a:pPr algn="ctr"/>
            <a:r>
              <a:rPr lang="en-US" b="1" dirty="0"/>
              <a:t>RING CONFIDENTIAL</a:t>
            </a:r>
          </a:p>
          <a:p>
            <a:pPr algn="ctr"/>
            <a:r>
              <a:rPr lang="en-US" b="1" dirty="0"/>
              <a:t>TRANSACTIONS (R</a:t>
            </a:r>
            <a:r>
              <a:rPr lang="en-US" sz="1500" b="1" dirty="0"/>
              <a:t>ING</a:t>
            </a:r>
            <a:r>
              <a:rPr lang="en-US" b="1" dirty="0"/>
              <a:t>CT)</a:t>
            </a:r>
          </a:p>
        </p:txBody>
      </p:sp>
    </p:spTree>
    <p:extLst>
      <p:ext uri="{BB962C8B-B14F-4D97-AF65-F5344CB8AC3E}">
        <p14:creationId xmlns:p14="http://schemas.microsoft.com/office/powerpoint/2010/main" val="3132634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6" presetClass="entr" presetSubtype="32"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circle(out)">
                                      <p:cBhvr>
                                        <p:cTn id="11" dur="500"/>
                                        <p:tgtEl>
                                          <p:spTgt spid="47"/>
                                        </p:tgtEl>
                                      </p:cBhvr>
                                    </p:animEffect>
                                  </p:childTnLst>
                                </p:cTn>
                              </p:par>
                              <p:par>
                                <p:cTn id="12" presetID="6" presetClass="entr" presetSubtype="32" fill="hold" grpId="0" nodeType="with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circle(out)">
                                      <p:cBhvr>
                                        <p:cTn id="14" dur="500"/>
                                        <p:tgtEl>
                                          <p:spTgt spid="48"/>
                                        </p:tgtEl>
                                      </p:cBhvr>
                                    </p:animEffect>
                                  </p:childTnLst>
                                </p:cTn>
                              </p:par>
                              <p:par>
                                <p:cTn id="15" presetID="6" presetClass="entr" presetSubtype="32"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circle(out)">
                                      <p:cBhvr>
                                        <p:cTn id="17" dur="500"/>
                                        <p:tgtEl>
                                          <p:spTgt spid="49"/>
                                        </p:tgtEl>
                                      </p:cBhvr>
                                    </p:animEffect>
                                  </p:childTnLst>
                                </p:cTn>
                              </p:par>
                              <p:par>
                                <p:cTn id="18" presetID="6" presetClass="entr" presetSubtype="32" fill="hold" grpId="0" nodeType="with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circle(out)">
                                      <p:cBhvr>
                                        <p:cTn id="20" dur="500"/>
                                        <p:tgtEl>
                                          <p:spTgt spid="50"/>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childTnLst>
                                </p:cTn>
                              </p:par>
                              <p:par>
                                <p:cTn id="28" presetID="10" presetClass="entr" presetSubtype="0" fill="hold"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par>
                                <p:cTn id="31" presetID="10"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9"/>
                                        </p:tgtEl>
                                        <p:attrNameLst>
                                          <p:attrName>style.visibility</p:attrName>
                                        </p:attrNameLst>
                                      </p:cBhvr>
                                      <p:to>
                                        <p:strVal val="visible"/>
                                      </p:to>
                                    </p:set>
                                    <p:animEffect transition="in" filter="fade">
                                      <p:cBhvr>
                                        <p:cTn id="39" dur="500"/>
                                        <p:tgtEl>
                                          <p:spTgt spid="6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0"/>
                                        </p:tgtEl>
                                        <p:attrNameLst>
                                          <p:attrName>style.visibility</p:attrName>
                                        </p:attrNameLst>
                                      </p:cBhvr>
                                      <p:to>
                                        <p:strVal val="visible"/>
                                      </p:to>
                                    </p:set>
                                    <p:animEffect transition="in" filter="fade">
                                      <p:cBhvr>
                                        <p:cTn id="42" dur="500"/>
                                        <p:tgtEl>
                                          <p:spTgt spid="7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childTnLst>
                          </p:cTn>
                        </p:par>
                        <p:par>
                          <p:cTn id="46" fill="hold">
                            <p:stCondLst>
                              <p:cond delay="1500"/>
                            </p:stCondLst>
                            <p:childTnLst>
                              <p:par>
                                <p:cTn id="47" presetID="22" presetClass="entr" presetSubtype="8" fill="hold" grpId="0" nodeType="after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wipe(left)">
                                      <p:cBhvr>
                                        <p:cTn id="49" dur="500"/>
                                        <p:tgtEl>
                                          <p:spTgt spid="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grpId="0" nodeType="click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wipe(up)">
                                      <p:cBhvr>
                                        <p:cTn id="54" dur="500"/>
                                        <p:tgtEl>
                                          <p:spTgt spid="3"/>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grpId="0"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wipe(up)">
                                      <p:cBhvr>
                                        <p:cTn id="63" dur="500"/>
                                        <p:tgtEl>
                                          <p:spTgt spid="45"/>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73"/>
                                        </p:tgtEl>
                                        <p:attrNameLst>
                                          <p:attrName>style.visibility</p:attrName>
                                        </p:attrNameLst>
                                      </p:cBhvr>
                                      <p:to>
                                        <p:strVal val="visible"/>
                                      </p:to>
                                    </p:set>
                                    <p:animEffect transition="in" filter="fade">
                                      <p:cBhvr>
                                        <p:cTn id="67" dur="500"/>
                                        <p:tgtEl>
                                          <p:spTgt spid="7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wipe(up)">
                                      <p:cBhvr>
                                        <p:cTn id="72" dur="500"/>
                                        <p:tgtEl>
                                          <p:spTgt spid="53"/>
                                        </p:tgtEl>
                                      </p:cBhvr>
                                    </p:animEffect>
                                  </p:childTnLst>
                                </p:cTn>
                              </p:par>
                            </p:childTnLst>
                          </p:cTn>
                        </p:par>
                        <p:par>
                          <p:cTn id="73" fill="hold">
                            <p:stCondLst>
                              <p:cond delay="500"/>
                            </p:stCondLst>
                            <p:childTnLst>
                              <p:par>
                                <p:cTn id="74" presetID="10" presetClass="entr" presetSubtype="0" fill="hold" grpId="0" nodeType="afterEffect">
                                  <p:stCondLst>
                                    <p:cond delay="0"/>
                                  </p:stCondLst>
                                  <p:childTnLst>
                                    <p:set>
                                      <p:cBhvr>
                                        <p:cTn id="75" dur="1" fill="hold">
                                          <p:stCondLst>
                                            <p:cond delay="0"/>
                                          </p:stCondLst>
                                        </p:cTn>
                                        <p:tgtEl>
                                          <p:spTgt spid="72"/>
                                        </p:tgtEl>
                                        <p:attrNameLst>
                                          <p:attrName>style.visibility</p:attrName>
                                        </p:attrNameLst>
                                      </p:cBhvr>
                                      <p:to>
                                        <p:strVal val="visible"/>
                                      </p:to>
                                    </p:set>
                                    <p:animEffect transition="in" filter="fade">
                                      <p:cBhvr>
                                        <p:cTn id="76" dur="500"/>
                                        <p:tgtEl>
                                          <p:spTgt spid="72"/>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grpId="0" nodeType="clickEffect">
                                  <p:stCondLst>
                                    <p:cond delay="0"/>
                                  </p:stCondLst>
                                  <p:childTnLst>
                                    <p:set>
                                      <p:cBhvr>
                                        <p:cTn id="80" dur="1" fill="hold">
                                          <p:stCondLst>
                                            <p:cond delay="0"/>
                                          </p:stCondLst>
                                        </p:cTn>
                                        <p:tgtEl>
                                          <p:spTgt spid="55"/>
                                        </p:tgtEl>
                                        <p:attrNameLst>
                                          <p:attrName>style.visibility</p:attrName>
                                        </p:attrNameLst>
                                      </p:cBhvr>
                                      <p:to>
                                        <p:strVal val="visible"/>
                                      </p:to>
                                    </p:set>
                                    <p:animEffect transition="in" filter="wipe(up)">
                                      <p:cBhvr>
                                        <p:cTn id="81" dur="500"/>
                                        <p:tgtEl>
                                          <p:spTgt spid="55"/>
                                        </p:tgtEl>
                                      </p:cBhvr>
                                    </p:animEffect>
                                  </p:childTnLst>
                                </p:cTn>
                              </p:par>
                            </p:childTnLst>
                          </p:cTn>
                        </p:par>
                        <p:par>
                          <p:cTn id="82" fill="hold">
                            <p:stCondLst>
                              <p:cond delay="500"/>
                            </p:stCondLst>
                            <p:childTnLst>
                              <p:par>
                                <p:cTn id="83" presetID="10" presetClass="entr" presetSubtype="0" fill="hold" grpId="0" nodeType="afterEffect">
                                  <p:stCondLst>
                                    <p:cond delay="0"/>
                                  </p:stCondLst>
                                  <p:childTnLst>
                                    <p:set>
                                      <p:cBhvr>
                                        <p:cTn id="84" dur="1" fill="hold">
                                          <p:stCondLst>
                                            <p:cond delay="0"/>
                                          </p:stCondLst>
                                        </p:cTn>
                                        <p:tgtEl>
                                          <p:spTgt spid="56"/>
                                        </p:tgtEl>
                                        <p:attrNameLst>
                                          <p:attrName>style.visibility</p:attrName>
                                        </p:attrNameLst>
                                      </p:cBhvr>
                                      <p:to>
                                        <p:strVal val="visible"/>
                                      </p:to>
                                    </p:set>
                                    <p:animEffect transition="in" filter="fade">
                                      <p:cBhvr>
                                        <p:cTn id="8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3" grpId="0" animBg="1"/>
      <p:bldP spid="45" grpId="0" animBg="1"/>
      <p:bldP spid="6" grpId="0" animBg="1"/>
      <p:bldP spid="3" grpId="0" animBg="1"/>
      <p:bldP spid="50" grpId="0" animBg="1"/>
      <p:bldP spid="49" grpId="0" animBg="1"/>
      <p:bldP spid="48" grpId="0" animBg="1"/>
      <p:bldP spid="47" grpId="0" animBg="1"/>
      <p:bldP spid="2" grpId="0"/>
      <p:bldP spid="27" grpId="0"/>
      <p:bldP spid="28" grpId="0"/>
      <p:bldP spid="38" grpId="0"/>
      <p:bldP spid="56" grpId="0"/>
      <p:bldP spid="69" grpId="0"/>
      <p:bldP spid="70" grpId="0"/>
      <p:bldP spid="71" grpId="0"/>
      <p:bldP spid="72" grpId="0"/>
      <p:bldP spid="7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Ring Signatures &amp; </a:t>
            </a:r>
            <a:r>
              <a:rPr lang="en-US" b="1" dirty="0" err="1"/>
              <a:t>RingCT</a:t>
            </a:r>
            <a:endParaRPr lang="en-US" b="1" dirty="0"/>
          </a:p>
        </p:txBody>
      </p:sp>
      <p:grpSp>
        <p:nvGrpSpPr>
          <p:cNvPr id="4" name="Group 3"/>
          <p:cNvGrpSpPr/>
          <p:nvPr/>
        </p:nvGrpSpPr>
        <p:grpSpPr>
          <a:xfrm>
            <a:off x="662608" y="1552772"/>
            <a:ext cx="10866783" cy="5035826"/>
            <a:chOff x="662608" y="1552772"/>
            <a:chExt cx="10866783" cy="5035826"/>
          </a:xfrm>
        </p:grpSpPr>
        <p:sp>
          <p:nvSpPr>
            <p:cNvPr id="3" name="Rectangle: Rounded Corners 2"/>
            <p:cNvSpPr/>
            <p:nvPr/>
          </p:nvSpPr>
          <p:spPr>
            <a:xfrm>
              <a:off x="662608" y="1552772"/>
              <a:ext cx="10866783" cy="5035826"/>
            </a:xfrm>
            <a:prstGeom prst="roundRect">
              <a:avLst>
                <a:gd name="adj" fmla="val 3509"/>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5645247" y="1798599"/>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 (</a:t>
              </a:r>
              <a:r>
                <a:rPr lang="en-US" dirty="0" err="1">
                  <a:solidFill>
                    <a:schemeClr val="tx1"/>
                  </a:solidFill>
                </a:rPr>
                <a:t>Tx</a:t>
              </a:r>
              <a:r>
                <a:rPr lang="en-US" dirty="0">
                  <a:solidFill>
                    <a:schemeClr val="tx1"/>
                  </a:solidFill>
                </a:rPr>
                <a:t> ID hng6iwfumwf8)</a:t>
              </a:r>
            </a:p>
          </p:txBody>
        </p:sp>
        <p:sp>
          <p:nvSpPr>
            <p:cNvPr id="10" name="Rounded Rectangle 9"/>
            <p:cNvSpPr/>
            <p:nvPr/>
          </p:nvSpPr>
          <p:spPr>
            <a:xfrm>
              <a:off x="5645246" y="2469077"/>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 (</a:t>
              </a:r>
              <a:r>
                <a:rPr lang="en-US" dirty="0" err="1">
                  <a:solidFill>
                    <a:schemeClr val="tx1"/>
                  </a:solidFill>
                </a:rPr>
                <a:t>Tx</a:t>
              </a:r>
              <a:r>
                <a:rPr lang="en-US" dirty="0">
                  <a:solidFill>
                    <a:schemeClr val="tx1"/>
                  </a:solidFill>
                </a:rPr>
                <a:t> ID cb8vqfi8dfj65f)</a:t>
              </a:r>
            </a:p>
          </p:txBody>
        </p:sp>
        <p:sp>
          <p:nvSpPr>
            <p:cNvPr id="5" name="Rounded Rectangle 4"/>
            <p:cNvSpPr/>
            <p:nvPr/>
          </p:nvSpPr>
          <p:spPr>
            <a:xfrm>
              <a:off x="2746514" y="1800622"/>
              <a:ext cx="2723145"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a:t>
              </a:r>
              <a:r>
                <a:rPr lang="en-US" dirty="0" err="1">
                  <a:solidFill>
                    <a:schemeClr val="tx1"/>
                  </a:solidFill>
                </a:rPr>
                <a:t>Tx</a:t>
              </a:r>
              <a:r>
                <a:rPr lang="en-US" dirty="0">
                  <a:solidFill>
                    <a:schemeClr val="tx1"/>
                  </a:solidFill>
                </a:rPr>
                <a:t> ID e4hn4ifqyd5ed)</a:t>
              </a:r>
            </a:p>
          </p:txBody>
        </p:sp>
        <p:sp>
          <p:nvSpPr>
            <p:cNvPr id="6" name="Rounded Rectangle 5"/>
            <p:cNvSpPr/>
            <p:nvPr/>
          </p:nvSpPr>
          <p:spPr>
            <a:xfrm>
              <a:off x="2746511" y="3137534"/>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 (</a:t>
              </a:r>
              <a:r>
                <a:rPr lang="en-US" dirty="0" err="1">
                  <a:solidFill>
                    <a:schemeClr val="tx1"/>
                  </a:solidFill>
                </a:rPr>
                <a:t>Tx</a:t>
              </a:r>
              <a:r>
                <a:rPr lang="en-US" dirty="0">
                  <a:solidFill>
                    <a:schemeClr val="tx1"/>
                  </a:solidFill>
                </a:rPr>
                <a:t> ID wb4f5hdfdicnd)</a:t>
              </a:r>
            </a:p>
          </p:txBody>
        </p:sp>
        <p:sp>
          <p:nvSpPr>
            <p:cNvPr id="7" name="Rounded Rectangle 6"/>
            <p:cNvSpPr/>
            <p:nvPr/>
          </p:nvSpPr>
          <p:spPr>
            <a:xfrm>
              <a:off x="2746511" y="3804839"/>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 (</a:t>
              </a:r>
              <a:r>
                <a:rPr lang="en-US" dirty="0" err="1">
                  <a:solidFill>
                    <a:schemeClr val="tx1"/>
                  </a:solidFill>
                </a:rPr>
                <a:t>Tx</a:t>
              </a:r>
              <a:r>
                <a:rPr lang="en-US" dirty="0">
                  <a:solidFill>
                    <a:schemeClr val="tx1"/>
                  </a:solidFill>
                </a:rPr>
                <a:t> ID nh5nogsefwjw)</a:t>
              </a:r>
            </a:p>
          </p:txBody>
        </p:sp>
        <p:sp>
          <p:nvSpPr>
            <p:cNvPr id="8" name="Rounded Rectangle 7"/>
            <p:cNvSpPr/>
            <p:nvPr/>
          </p:nvSpPr>
          <p:spPr>
            <a:xfrm>
              <a:off x="2746510" y="5141751"/>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 (</a:t>
              </a:r>
              <a:r>
                <a:rPr lang="en-US" dirty="0" err="1">
                  <a:solidFill>
                    <a:schemeClr val="tx1"/>
                  </a:solidFill>
                </a:rPr>
                <a:t>Tx</a:t>
              </a:r>
              <a:r>
                <a:rPr lang="en-US" dirty="0">
                  <a:solidFill>
                    <a:schemeClr val="tx1"/>
                  </a:solidFill>
                </a:rPr>
                <a:t> ID ybwnng8nengf)</a:t>
              </a:r>
            </a:p>
          </p:txBody>
        </p:sp>
        <p:sp>
          <p:nvSpPr>
            <p:cNvPr id="30" name="Rounded Rectangle 4"/>
            <p:cNvSpPr/>
            <p:nvPr/>
          </p:nvSpPr>
          <p:spPr>
            <a:xfrm>
              <a:off x="2746513" y="2469078"/>
              <a:ext cx="2723145"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a:t>
              </a:r>
              <a:r>
                <a:rPr lang="en-US" dirty="0" err="1">
                  <a:solidFill>
                    <a:schemeClr val="tx1"/>
                  </a:solidFill>
                </a:rPr>
                <a:t>Tx</a:t>
              </a:r>
              <a:r>
                <a:rPr lang="en-US" dirty="0">
                  <a:solidFill>
                    <a:schemeClr val="tx1"/>
                  </a:solidFill>
                </a:rPr>
                <a:t> ID eshgni5lsvnf74)</a:t>
              </a:r>
            </a:p>
          </p:txBody>
        </p:sp>
        <p:sp>
          <p:nvSpPr>
            <p:cNvPr id="31" name="Rounded Rectangle 6"/>
            <p:cNvSpPr/>
            <p:nvPr/>
          </p:nvSpPr>
          <p:spPr>
            <a:xfrm>
              <a:off x="2746510" y="4474446"/>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a:t>
              </a:r>
              <a:r>
                <a:rPr lang="en-US" dirty="0" err="1">
                  <a:solidFill>
                    <a:schemeClr val="tx1"/>
                  </a:solidFill>
                </a:rPr>
                <a:t>Tx</a:t>
              </a:r>
              <a:r>
                <a:rPr lang="en-US" dirty="0">
                  <a:solidFill>
                    <a:schemeClr val="tx1"/>
                  </a:solidFill>
                </a:rPr>
                <a:t> ID fgwinw3fwtk54)</a:t>
              </a:r>
            </a:p>
          </p:txBody>
        </p:sp>
        <p:sp>
          <p:nvSpPr>
            <p:cNvPr id="32" name="Rounded Rectangle 7"/>
            <p:cNvSpPr/>
            <p:nvPr/>
          </p:nvSpPr>
          <p:spPr>
            <a:xfrm>
              <a:off x="2746510" y="5811358"/>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 (</a:t>
              </a:r>
              <a:r>
                <a:rPr lang="en-US" dirty="0" err="1">
                  <a:solidFill>
                    <a:schemeClr val="tx1"/>
                  </a:solidFill>
                </a:rPr>
                <a:t>Tx</a:t>
              </a:r>
              <a:r>
                <a:rPr lang="en-US" dirty="0">
                  <a:solidFill>
                    <a:schemeClr val="tx1"/>
                  </a:solidFill>
                </a:rPr>
                <a:t> ID e4bgn8flwwrj8)</a:t>
              </a:r>
            </a:p>
          </p:txBody>
        </p:sp>
        <p:sp>
          <p:nvSpPr>
            <p:cNvPr id="33" name="Rounded Rectangle 5"/>
            <p:cNvSpPr/>
            <p:nvPr/>
          </p:nvSpPr>
          <p:spPr>
            <a:xfrm>
              <a:off x="5645247" y="3137534"/>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 (</a:t>
              </a:r>
              <a:r>
                <a:rPr lang="en-US" dirty="0" err="1">
                  <a:solidFill>
                    <a:schemeClr val="tx1"/>
                  </a:solidFill>
                </a:rPr>
                <a:t>Tx</a:t>
              </a:r>
              <a:r>
                <a:rPr lang="en-US" dirty="0">
                  <a:solidFill>
                    <a:schemeClr val="tx1"/>
                  </a:solidFill>
                </a:rPr>
                <a:t> ID fnidmfnu3dm8)</a:t>
              </a:r>
            </a:p>
          </p:txBody>
        </p:sp>
        <p:sp>
          <p:nvSpPr>
            <p:cNvPr id="35" name="Rounded Rectangle 6"/>
            <p:cNvSpPr/>
            <p:nvPr/>
          </p:nvSpPr>
          <p:spPr>
            <a:xfrm>
              <a:off x="5645247" y="3804839"/>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 (</a:t>
              </a:r>
              <a:r>
                <a:rPr lang="en-US" dirty="0" err="1">
                  <a:solidFill>
                    <a:schemeClr val="tx1"/>
                  </a:solidFill>
                </a:rPr>
                <a:t>Tx</a:t>
              </a:r>
              <a:r>
                <a:rPr lang="en-US" dirty="0">
                  <a:solidFill>
                    <a:schemeClr val="tx1"/>
                  </a:solidFill>
                </a:rPr>
                <a:t> ID twv8mf8dnfas)</a:t>
              </a:r>
            </a:p>
          </p:txBody>
        </p:sp>
        <p:sp>
          <p:nvSpPr>
            <p:cNvPr id="36" name="Rounded Rectangle 7"/>
            <p:cNvSpPr/>
            <p:nvPr/>
          </p:nvSpPr>
          <p:spPr>
            <a:xfrm>
              <a:off x="5645246" y="5141751"/>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13 (</a:t>
              </a:r>
              <a:r>
                <a:rPr lang="en-US" dirty="0" err="1">
                  <a:solidFill>
                    <a:schemeClr val="tx1"/>
                  </a:solidFill>
                </a:rPr>
                <a:t>Tx</a:t>
              </a:r>
              <a:r>
                <a:rPr lang="en-US" dirty="0">
                  <a:solidFill>
                    <a:schemeClr val="tx1"/>
                  </a:solidFill>
                </a:rPr>
                <a:t> ID 7nr8mrjffijdtm)</a:t>
              </a:r>
            </a:p>
          </p:txBody>
        </p:sp>
        <p:sp>
          <p:nvSpPr>
            <p:cNvPr id="38" name="Rounded Rectangle 6"/>
            <p:cNvSpPr/>
            <p:nvPr/>
          </p:nvSpPr>
          <p:spPr>
            <a:xfrm>
              <a:off x="5645246" y="4474446"/>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12 (</a:t>
              </a:r>
              <a:r>
                <a:rPr lang="en-US" dirty="0" err="1">
                  <a:solidFill>
                    <a:schemeClr val="tx1"/>
                  </a:solidFill>
                </a:rPr>
                <a:t>Tx</a:t>
              </a:r>
              <a:r>
                <a:rPr lang="en-US" dirty="0">
                  <a:solidFill>
                    <a:schemeClr val="tx1"/>
                  </a:solidFill>
                </a:rPr>
                <a:t> ID h5o8mfdngkd)</a:t>
              </a:r>
            </a:p>
          </p:txBody>
        </p:sp>
        <p:sp>
          <p:nvSpPr>
            <p:cNvPr id="43" name="Rounded Rectangle 7"/>
            <p:cNvSpPr/>
            <p:nvPr/>
          </p:nvSpPr>
          <p:spPr>
            <a:xfrm>
              <a:off x="5645246" y="5811358"/>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 (</a:t>
              </a:r>
              <a:r>
                <a:rPr lang="en-US" dirty="0" err="1">
                  <a:solidFill>
                    <a:schemeClr val="tx1"/>
                  </a:solidFill>
                </a:rPr>
                <a:t>Tx</a:t>
              </a:r>
              <a:r>
                <a:rPr lang="en-US" dirty="0">
                  <a:solidFill>
                    <a:schemeClr val="tx1"/>
                  </a:solidFill>
                </a:rPr>
                <a:t> ID f8n8madkrjmd)</a:t>
              </a:r>
            </a:p>
          </p:txBody>
        </p:sp>
        <p:sp>
          <p:nvSpPr>
            <p:cNvPr id="44" name="Rounded Rectangle 8"/>
            <p:cNvSpPr/>
            <p:nvPr/>
          </p:nvSpPr>
          <p:spPr>
            <a:xfrm>
              <a:off x="8543982" y="1798599"/>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 (</a:t>
              </a:r>
              <a:r>
                <a:rPr lang="en-US" dirty="0" err="1">
                  <a:solidFill>
                    <a:schemeClr val="tx1"/>
                  </a:solidFill>
                </a:rPr>
                <a:t>Tx</a:t>
              </a:r>
              <a:r>
                <a:rPr lang="en-US" dirty="0">
                  <a:solidFill>
                    <a:schemeClr val="tx1"/>
                  </a:solidFill>
                </a:rPr>
                <a:t> ID wn3f4diiijffwn)</a:t>
              </a:r>
            </a:p>
          </p:txBody>
        </p:sp>
        <p:sp>
          <p:nvSpPr>
            <p:cNvPr id="45" name="Rounded Rectangle 9"/>
            <p:cNvSpPr/>
            <p:nvPr/>
          </p:nvSpPr>
          <p:spPr>
            <a:xfrm>
              <a:off x="8543981" y="2469077"/>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16 (</a:t>
              </a:r>
              <a:r>
                <a:rPr lang="en-US" dirty="0" err="1">
                  <a:solidFill>
                    <a:schemeClr val="tx1"/>
                  </a:solidFill>
                </a:rPr>
                <a:t>Tx</a:t>
              </a:r>
              <a:r>
                <a:rPr lang="en-US" dirty="0">
                  <a:solidFill>
                    <a:schemeClr val="tx1"/>
                  </a:solidFill>
                </a:rPr>
                <a:t> ID 5 f8wnfdmmii)</a:t>
              </a:r>
            </a:p>
          </p:txBody>
        </p:sp>
        <p:sp>
          <p:nvSpPr>
            <p:cNvPr id="46" name="Rounded Rectangle 5"/>
            <p:cNvSpPr/>
            <p:nvPr/>
          </p:nvSpPr>
          <p:spPr>
            <a:xfrm>
              <a:off x="8543982" y="3137534"/>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17 (</a:t>
              </a:r>
              <a:r>
                <a:rPr lang="en-US" dirty="0" err="1">
                  <a:solidFill>
                    <a:schemeClr val="tx1"/>
                  </a:solidFill>
                </a:rPr>
                <a:t>Tx</a:t>
              </a:r>
              <a:r>
                <a:rPr lang="en-US" dirty="0">
                  <a:solidFill>
                    <a:schemeClr val="tx1"/>
                  </a:solidFill>
                </a:rPr>
                <a:t> ID h8fn5mdfi4w)</a:t>
              </a:r>
            </a:p>
          </p:txBody>
        </p:sp>
        <p:sp>
          <p:nvSpPr>
            <p:cNvPr id="47" name="Rounded Rectangle 6"/>
            <p:cNvSpPr/>
            <p:nvPr/>
          </p:nvSpPr>
          <p:spPr>
            <a:xfrm>
              <a:off x="8543982" y="3804839"/>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 (</a:t>
              </a:r>
              <a:r>
                <a:rPr lang="en-US" dirty="0" err="1">
                  <a:solidFill>
                    <a:schemeClr val="tx1"/>
                  </a:solidFill>
                </a:rPr>
                <a:t>Tx</a:t>
              </a:r>
              <a:r>
                <a:rPr lang="en-US" dirty="0">
                  <a:solidFill>
                    <a:schemeClr val="tx1"/>
                  </a:solidFill>
                </a:rPr>
                <a:t> ID n48gfwmfdki)</a:t>
              </a:r>
            </a:p>
          </p:txBody>
        </p:sp>
        <p:sp>
          <p:nvSpPr>
            <p:cNvPr id="48" name="Rounded Rectangle 7"/>
            <p:cNvSpPr/>
            <p:nvPr/>
          </p:nvSpPr>
          <p:spPr>
            <a:xfrm>
              <a:off x="8543981" y="5141751"/>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20 (</a:t>
              </a:r>
              <a:r>
                <a:rPr lang="en-US" dirty="0" err="1">
                  <a:solidFill>
                    <a:schemeClr val="tx1"/>
                  </a:solidFill>
                </a:rPr>
                <a:t>Tx</a:t>
              </a:r>
              <a:r>
                <a:rPr lang="en-US" dirty="0">
                  <a:solidFill>
                    <a:schemeClr val="tx1"/>
                  </a:solidFill>
                </a:rPr>
                <a:t> ID t4vn8lf8djer4)</a:t>
              </a:r>
            </a:p>
          </p:txBody>
        </p:sp>
        <p:sp>
          <p:nvSpPr>
            <p:cNvPr id="49" name="Rounded Rectangle 6"/>
            <p:cNvSpPr/>
            <p:nvPr/>
          </p:nvSpPr>
          <p:spPr>
            <a:xfrm>
              <a:off x="8543981" y="4474446"/>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19 (</a:t>
              </a:r>
              <a:r>
                <a:rPr lang="en-US" dirty="0" err="1">
                  <a:solidFill>
                    <a:schemeClr val="tx1"/>
                  </a:solidFill>
                </a:rPr>
                <a:t>Tx</a:t>
              </a:r>
              <a:r>
                <a:rPr lang="en-US" dirty="0">
                  <a:solidFill>
                    <a:schemeClr val="tx1"/>
                  </a:solidFill>
                </a:rPr>
                <a:t> ID </a:t>
              </a:r>
              <a:r>
                <a:rPr lang="en-US" dirty="0" err="1">
                  <a:solidFill>
                    <a:schemeClr val="tx1"/>
                  </a:solidFill>
                </a:rPr>
                <a:t>fnidmnfdsam</a:t>
              </a:r>
              <a:r>
                <a:rPr lang="en-US" dirty="0">
                  <a:solidFill>
                    <a:schemeClr val="tx1"/>
                  </a:solidFill>
                </a:rPr>
                <a:t>)</a:t>
              </a:r>
            </a:p>
          </p:txBody>
        </p:sp>
        <p:sp>
          <p:nvSpPr>
            <p:cNvPr id="50" name="Rounded Rectangle 7"/>
            <p:cNvSpPr/>
            <p:nvPr/>
          </p:nvSpPr>
          <p:spPr>
            <a:xfrm>
              <a:off x="8543981" y="5811358"/>
              <a:ext cx="2723147" cy="529389"/>
            </a:xfrm>
            <a:prstGeom prst="round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 (</a:t>
              </a:r>
              <a:r>
                <a:rPr lang="en-US" dirty="0" err="1">
                  <a:solidFill>
                    <a:schemeClr val="tx1"/>
                  </a:solidFill>
                </a:rPr>
                <a:t>Tx</a:t>
              </a:r>
              <a:r>
                <a:rPr lang="en-US" dirty="0">
                  <a:solidFill>
                    <a:schemeClr val="tx1"/>
                  </a:solidFill>
                </a:rPr>
                <a:t> ID 4f5f8njdoam4)</a:t>
              </a:r>
            </a:p>
          </p:txBody>
        </p:sp>
        <p:sp>
          <p:nvSpPr>
            <p:cNvPr id="12" name="TextBox 11"/>
            <p:cNvSpPr txBox="1"/>
            <p:nvPr/>
          </p:nvSpPr>
          <p:spPr>
            <a:xfrm rot="16200000">
              <a:off x="992505" y="3884867"/>
              <a:ext cx="1424108" cy="369332"/>
            </a:xfrm>
            <a:prstGeom prst="rect">
              <a:avLst/>
            </a:prstGeom>
            <a:noFill/>
          </p:spPr>
          <p:txBody>
            <a:bodyPr wrap="none" rtlCol="0">
              <a:spAutoFit/>
            </a:bodyPr>
            <a:lstStyle/>
            <a:p>
              <a:r>
                <a:rPr lang="en-US" b="1" dirty="0"/>
                <a:t>BLOCKCHAIN</a:t>
              </a:r>
            </a:p>
          </p:txBody>
        </p:sp>
      </p:grpSp>
      <p:sp>
        <p:nvSpPr>
          <p:cNvPr id="26" name="Rounded Rectangle 8"/>
          <p:cNvSpPr/>
          <p:nvPr/>
        </p:nvSpPr>
        <p:spPr>
          <a:xfrm>
            <a:off x="5645246" y="1798599"/>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 (</a:t>
            </a:r>
            <a:r>
              <a:rPr lang="en-US" dirty="0" err="1">
                <a:solidFill>
                  <a:schemeClr val="tx1"/>
                </a:solidFill>
              </a:rPr>
              <a:t>Tx</a:t>
            </a:r>
            <a:r>
              <a:rPr lang="en-US" dirty="0">
                <a:solidFill>
                  <a:schemeClr val="tx1"/>
                </a:solidFill>
              </a:rPr>
              <a:t> ID hng6iwfumwf8)</a:t>
            </a:r>
          </a:p>
        </p:txBody>
      </p:sp>
      <p:sp>
        <p:nvSpPr>
          <p:cNvPr id="27" name="Rounded Rectangle 6"/>
          <p:cNvSpPr/>
          <p:nvPr/>
        </p:nvSpPr>
        <p:spPr>
          <a:xfrm>
            <a:off x="2746509" y="4474446"/>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a:t>
            </a:r>
            <a:r>
              <a:rPr lang="en-US" dirty="0" err="1">
                <a:solidFill>
                  <a:schemeClr val="tx1"/>
                </a:solidFill>
              </a:rPr>
              <a:t>Tx</a:t>
            </a:r>
            <a:r>
              <a:rPr lang="en-US" dirty="0">
                <a:solidFill>
                  <a:schemeClr val="tx1"/>
                </a:solidFill>
              </a:rPr>
              <a:t> ID fgwinw3fwtk54)</a:t>
            </a:r>
          </a:p>
        </p:txBody>
      </p:sp>
      <p:sp>
        <p:nvSpPr>
          <p:cNvPr id="28" name="Rounded Rectangle 6"/>
          <p:cNvSpPr/>
          <p:nvPr/>
        </p:nvSpPr>
        <p:spPr>
          <a:xfrm>
            <a:off x="5645246" y="380483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 (</a:t>
            </a:r>
            <a:r>
              <a:rPr lang="en-US" dirty="0" err="1">
                <a:solidFill>
                  <a:schemeClr val="tx1"/>
                </a:solidFill>
              </a:rPr>
              <a:t>Tx</a:t>
            </a:r>
            <a:r>
              <a:rPr lang="en-US" dirty="0">
                <a:solidFill>
                  <a:schemeClr val="tx1"/>
                </a:solidFill>
              </a:rPr>
              <a:t> ID twv8mf8dnfas)</a:t>
            </a:r>
          </a:p>
        </p:txBody>
      </p:sp>
      <p:sp>
        <p:nvSpPr>
          <p:cNvPr id="29" name="Rounded Rectangle 8"/>
          <p:cNvSpPr/>
          <p:nvPr/>
        </p:nvSpPr>
        <p:spPr>
          <a:xfrm>
            <a:off x="8543981" y="179859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 (</a:t>
            </a:r>
            <a:r>
              <a:rPr lang="en-US" dirty="0" err="1">
                <a:solidFill>
                  <a:schemeClr val="tx1"/>
                </a:solidFill>
              </a:rPr>
              <a:t>Tx</a:t>
            </a:r>
            <a:r>
              <a:rPr lang="en-US" dirty="0">
                <a:solidFill>
                  <a:schemeClr val="tx1"/>
                </a:solidFill>
              </a:rPr>
              <a:t> ID wn3f4diiijffwn)</a:t>
            </a:r>
          </a:p>
        </p:txBody>
      </p:sp>
      <p:sp>
        <p:nvSpPr>
          <p:cNvPr id="34" name="Rounded Rectangle 6"/>
          <p:cNvSpPr/>
          <p:nvPr/>
        </p:nvSpPr>
        <p:spPr>
          <a:xfrm>
            <a:off x="8543981" y="380483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 (</a:t>
            </a:r>
            <a:r>
              <a:rPr lang="en-US" dirty="0" err="1">
                <a:solidFill>
                  <a:schemeClr val="tx1"/>
                </a:solidFill>
              </a:rPr>
              <a:t>Tx</a:t>
            </a:r>
            <a:r>
              <a:rPr lang="en-US" dirty="0">
                <a:solidFill>
                  <a:schemeClr val="tx1"/>
                </a:solidFill>
              </a:rPr>
              <a:t> ID n48gfwmfdki)</a:t>
            </a:r>
          </a:p>
        </p:txBody>
      </p:sp>
      <p:sp>
        <p:nvSpPr>
          <p:cNvPr id="37" name="Rounded Rectangle 7"/>
          <p:cNvSpPr/>
          <p:nvPr/>
        </p:nvSpPr>
        <p:spPr>
          <a:xfrm>
            <a:off x="8543980" y="5811358"/>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 (</a:t>
            </a:r>
            <a:r>
              <a:rPr lang="en-US" dirty="0" err="1">
                <a:solidFill>
                  <a:schemeClr val="tx1"/>
                </a:solidFill>
              </a:rPr>
              <a:t>Tx</a:t>
            </a:r>
            <a:r>
              <a:rPr lang="en-US" dirty="0">
                <a:solidFill>
                  <a:schemeClr val="tx1"/>
                </a:solidFill>
              </a:rPr>
              <a:t> ID 4f5f8njdoam4)</a:t>
            </a:r>
          </a:p>
        </p:txBody>
      </p:sp>
    </p:spTree>
    <p:extLst>
      <p:ext uri="{BB962C8B-B14F-4D97-AF65-F5344CB8AC3E}">
        <p14:creationId xmlns:p14="http://schemas.microsoft.com/office/powerpoint/2010/main" val="63044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childTnLst>
                          </p:cTn>
                        </p:par>
                        <p:par>
                          <p:cTn id="30" fill="hold">
                            <p:stCondLst>
                              <p:cond delay="1500"/>
                            </p:stCondLst>
                            <p:childTnLst>
                              <p:par>
                                <p:cTn id="31" presetID="10" presetClass="entr" presetSubtype="0"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animBg="1"/>
      <p:bldP spid="27" grpId="0" animBg="1"/>
      <p:bldP spid="28" grpId="0" animBg="1"/>
      <p:bldP spid="29" grpId="0" animBg="1"/>
      <p:bldP spid="34" grpId="0" animBg="1"/>
      <p:bldP spid="3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Ring Signatures &amp; </a:t>
            </a:r>
            <a:r>
              <a:rPr lang="en-US" b="1" dirty="0" err="1"/>
              <a:t>RingCT</a:t>
            </a:r>
            <a:endParaRPr lang="en-US" b="1" dirty="0"/>
          </a:p>
        </p:txBody>
      </p:sp>
      <p:sp>
        <p:nvSpPr>
          <p:cNvPr id="10" name="Rectangle 9"/>
          <p:cNvSpPr/>
          <p:nvPr/>
        </p:nvSpPr>
        <p:spPr>
          <a:xfrm rot="16200000">
            <a:off x="720203" y="4203032"/>
            <a:ext cx="3556833" cy="33688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Ringsize</a:t>
            </a:r>
            <a:r>
              <a:rPr lang="en-US" dirty="0"/>
              <a:t> = 6</a:t>
            </a:r>
          </a:p>
        </p:txBody>
      </p:sp>
      <p:sp>
        <p:nvSpPr>
          <p:cNvPr id="34" name="TextBox 33"/>
          <p:cNvSpPr txBox="1"/>
          <p:nvPr/>
        </p:nvSpPr>
        <p:spPr>
          <a:xfrm>
            <a:off x="3986871" y="1938099"/>
            <a:ext cx="893643" cy="369332"/>
          </a:xfrm>
          <a:prstGeom prst="rect">
            <a:avLst/>
          </a:prstGeom>
          <a:noFill/>
        </p:spPr>
        <p:txBody>
          <a:bodyPr wrap="none" rtlCol="0">
            <a:spAutoFit/>
          </a:bodyPr>
          <a:lstStyle/>
          <a:p>
            <a:pPr algn="ctr"/>
            <a:r>
              <a:rPr lang="en-US" b="1" dirty="0"/>
              <a:t>INPUTS</a:t>
            </a:r>
          </a:p>
        </p:txBody>
      </p:sp>
      <p:sp>
        <p:nvSpPr>
          <p:cNvPr id="35" name="Rectangle 34"/>
          <p:cNvSpPr/>
          <p:nvPr/>
        </p:nvSpPr>
        <p:spPr>
          <a:xfrm rot="16200000">
            <a:off x="666203" y="4486481"/>
            <a:ext cx="2984893" cy="336883"/>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Minimum </a:t>
            </a:r>
            <a:r>
              <a:rPr lang="en-US" dirty="0" err="1"/>
              <a:t>Ringsize</a:t>
            </a:r>
            <a:r>
              <a:rPr lang="en-US" dirty="0"/>
              <a:t> Allowed</a:t>
            </a:r>
          </a:p>
        </p:txBody>
      </p:sp>
      <p:sp>
        <p:nvSpPr>
          <p:cNvPr id="27" name="Rounded Rectangle 4"/>
          <p:cNvSpPr/>
          <p:nvPr/>
        </p:nvSpPr>
        <p:spPr>
          <a:xfrm>
            <a:off x="3072122" y="2593059"/>
            <a:ext cx="2723145"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a:t>
            </a:r>
            <a:r>
              <a:rPr lang="en-US" dirty="0" err="1">
                <a:solidFill>
                  <a:schemeClr val="tx1"/>
                </a:solidFill>
              </a:rPr>
              <a:t>Tx</a:t>
            </a:r>
            <a:r>
              <a:rPr lang="en-US" dirty="0">
                <a:solidFill>
                  <a:schemeClr val="tx1"/>
                </a:solidFill>
              </a:rPr>
              <a:t> ID fgwinw3fwtk54)</a:t>
            </a:r>
          </a:p>
        </p:txBody>
      </p:sp>
      <p:sp>
        <p:nvSpPr>
          <p:cNvPr id="28" name="Rounded Rectangle 5"/>
          <p:cNvSpPr/>
          <p:nvPr/>
        </p:nvSpPr>
        <p:spPr>
          <a:xfrm>
            <a:off x="3072121" y="3199525"/>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 (</a:t>
            </a:r>
            <a:r>
              <a:rPr lang="en-US" dirty="0" err="1">
                <a:solidFill>
                  <a:schemeClr val="tx1"/>
                </a:solidFill>
              </a:rPr>
              <a:t>Tx</a:t>
            </a:r>
            <a:r>
              <a:rPr lang="en-US" dirty="0">
                <a:solidFill>
                  <a:schemeClr val="tx1"/>
                </a:solidFill>
              </a:rPr>
              <a:t> ID hng6iwfumwf8)</a:t>
            </a:r>
          </a:p>
        </p:txBody>
      </p:sp>
      <p:sp>
        <p:nvSpPr>
          <p:cNvPr id="29" name="Rounded Rectangle 6"/>
          <p:cNvSpPr/>
          <p:nvPr/>
        </p:nvSpPr>
        <p:spPr>
          <a:xfrm>
            <a:off x="3072120" y="3805991"/>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 (</a:t>
            </a:r>
            <a:r>
              <a:rPr lang="en-US" dirty="0" err="1">
                <a:solidFill>
                  <a:schemeClr val="tx1"/>
                </a:solidFill>
              </a:rPr>
              <a:t>Tx</a:t>
            </a:r>
            <a:r>
              <a:rPr lang="en-US" dirty="0">
                <a:solidFill>
                  <a:schemeClr val="tx1"/>
                </a:solidFill>
              </a:rPr>
              <a:t> ID twv8mf8dnfas)</a:t>
            </a:r>
          </a:p>
        </p:txBody>
      </p:sp>
      <p:sp>
        <p:nvSpPr>
          <p:cNvPr id="30" name="Rounded Rectangle 7"/>
          <p:cNvSpPr/>
          <p:nvPr/>
        </p:nvSpPr>
        <p:spPr>
          <a:xfrm>
            <a:off x="3072122" y="440756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 (</a:t>
            </a:r>
            <a:r>
              <a:rPr lang="en-US" dirty="0" err="1">
                <a:solidFill>
                  <a:schemeClr val="tx1"/>
                </a:solidFill>
              </a:rPr>
              <a:t>Tx</a:t>
            </a:r>
            <a:r>
              <a:rPr lang="en-US" dirty="0">
                <a:solidFill>
                  <a:schemeClr val="tx1"/>
                </a:solidFill>
              </a:rPr>
              <a:t> ID wn3f4diiijffwn)</a:t>
            </a:r>
          </a:p>
        </p:txBody>
      </p:sp>
      <p:sp>
        <p:nvSpPr>
          <p:cNvPr id="31" name="Rounded Rectangle 8"/>
          <p:cNvSpPr/>
          <p:nvPr/>
        </p:nvSpPr>
        <p:spPr>
          <a:xfrm>
            <a:off x="3072121" y="5014035"/>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 (</a:t>
            </a:r>
            <a:r>
              <a:rPr lang="en-US" dirty="0" err="1">
                <a:solidFill>
                  <a:schemeClr val="tx1"/>
                </a:solidFill>
              </a:rPr>
              <a:t>Tx</a:t>
            </a:r>
            <a:r>
              <a:rPr lang="en-US" dirty="0">
                <a:solidFill>
                  <a:schemeClr val="tx1"/>
                </a:solidFill>
              </a:rPr>
              <a:t> ID n48gfwmfdki)</a:t>
            </a:r>
          </a:p>
        </p:txBody>
      </p:sp>
      <p:sp>
        <p:nvSpPr>
          <p:cNvPr id="32" name="Rounded Rectangle 9"/>
          <p:cNvSpPr/>
          <p:nvPr/>
        </p:nvSpPr>
        <p:spPr>
          <a:xfrm>
            <a:off x="3072120" y="5620501"/>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 (</a:t>
            </a:r>
            <a:r>
              <a:rPr lang="en-US" dirty="0" err="1">
                <a:solidFill>
                  <a:schemeClr val="tx1"/>
                </a:solidFill>
              </a:rPr>
              <a:t>Tx</a:t>
            </a:r>
            <a:r>
              <a:rPr lang="en-US" dirty="0">
                <a:solidFill>
                  <a:schemeClr val="tx1"/>
                </a:solidFill>
              </a:rPr>
              <a:t> ID 4f5f8njdoam4)</a:t>
            </a:r>
          </a:p>
        </p:txBody>
      </p:sp>
      <p:cxnSp>
        <p:nvCxnSpPr>
          <p:cNvPr id="33" name="Elbow Connector 33"/>
          <p:cNvCxnSpPr/>
          <p:nvPr/>
        </p:nvCxnSpPr>
        <p:spPr>
          <a:xfrm flipV="1">
            <a:off x="2829172" y="5985566"/>
            <a:ext cx="4975936" cy="467678"/>
          </a:xfrm>
          <a:prstGeom prst="bentConnector3">
            <a:avLst>
              <a:gd name="adj1" fmla="val 86031"/>
            </a:avLst>
          </a:prstGeom>
          <a:ln w="1905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Hexagon 36"/>
          <p:cNvSpPr/>
          <p:nvPr/>
        </p:nvSpPr>
        <p:spPr>
          <a:xfrm>
            <a:off x="7805108" y="5716683"/>
            <a:ext cx="1445218" cy="5303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charset="0"/>
                <a:ea typeface="Calibri" charset="0"/>
                <a:cs typeface="Calibri" charset="0"/>
              </a:rPr>
              <a:t>key image</a:t>
            </a:r>
          </a:p>
        </p:txBody>
      </p:sp>
      <p:cxnSp>
        <p:nvCxnSpPr>
          <p:cNvPr id="38" name="Elbow Connector 38"/>
          <p:cNvCxnSpPr>
            <a:stCxn id="28" idx="1"/>
          </p:cNvCxnSpPr>
          <p:nvPr/>
        </p:nvCxnSpPr>
        <p:spPr>
          <a:xfrm rot="10800000" flipV="1">
            <a:off x="2829175" y="3464220"/>
            <a:ext cx="242947" cy="2989024"/>
          </a:xfrm>
          <a:prstGeom prst="bentConnector2">
            <a:avLst/>
          </a:prstGeom>
          <a:ln w="1905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3503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500"/>
                                        <p:tgtEl>
                                          <p:spTgt spid="3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4" grpId="0"/>
      <p:bldP spid="35" grpId="0" animBg="1"/>
      <p:bldP spid="27" grpId="0" animBg="1"/>
      <p:bldP spid="28" grpId="0" animBg="1"/>
      <p:bldP spid="29" grpId="0" animBg="1"/>
      <p:bldP spid="30" grpId="0" animBg="1"/>
      <p:bldP spid="31" grpId="0" animBg="1"/>
      <p:bldP spid="32" grpId="0" animBg="1"/>
      <p:bldP spid="3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Elbow Connector 33"/>
          <p:cNvCxnSpPr/>
          <p:nvPr/>
        </p:nvCxnSpPr>
        <p:spPr>
          <a:xfrm flipV="1">
            <a:off x="3088733" y="2014066"/>
            <a:ext cx="4953711" cy="458692"/>
          </a:xfrm>
          <a:prstGeom prst="bentConnector3">
            <a:avLst>
              <a:gd name="adj1" fmla="val 50000"/>
            </a:avLst>
          </a:prstGeom>
          <a:ln w="1905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4572735" y="2478032"/>
            <a:ext cx="5614" cy="18288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3088733" y="2472758"/>
            <a:ext cx="5614" cy="18288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1" name="Rounded Rectangle 4"/>
          <p:cNvSpPr/>
          <p:nvPr/>
        </p:nvSpPr>
        <p:spPr>
          <a:xfrm>
            <a:off x="3066510" y="2593059"/>
            <a:ext cx="2723145"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a:t>
            </a:r>
            <a:r>
              <a:rPr lang="en-US" dirty="0" err="1">
                <a:solidFill>
                  <a:schemeClr val="tx1"/>
                </a:solidFill>
              </a:rPr>
              <a:t>Tx</a:t>
            </a:r>
            <a:r>
              <a:rPr lang="en-US" dirty="0">
                <a:solidFill>
                  <a:schemeClr val="tx1"/>
                </a:solidFill>
              </a:rPr>
              <a:t> ID fgwinw3fwtk54)</a:t>
            </a:r>
          </a:p>
        </p:txBody>
      </p:sp>
      <p:sp>
        <p:nvSpPr>
          <p:cNvPr id="27" name="Rounded Rectangle 4"/>
          <p:cNvSpPr/>
          <p:nvPr/>
        </p:nvSpPr>
        <p:spPr>
          <a:xfrm>
            <a:off x="3072122" y="2593059"/>
            <a:ext cx="2723145" cy="529389"/>
          </a:xfrm>
          <a:prstGeom prst="roundRect">
            <a:avLst/>
          </a:prstGeom>
          <a:gradFill flip="none" rotWithShape="1">
            <a:gsLst>
              <a:gs pos="43000">
                <a:srgbClr val="1EA185"/>
              </a:gs>
              <a:gs pos="0">
                <a:srgbClr val="1EA185"/>
              </a:gs>
              <a:gs pos="44000">
                <a:schemeClr val="accent1">
                  <a:lumMod val="60000"/>
                  <a:lumOff val="40000"/>
                </a:schemeClr>
              </a:gs>
              <a:gs pos="100000">
                <a:schemeClr val="accent1">
                  <a:lumMod val="60000"/>
                  <a:lumOff val="40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a:t>
            </a:r>
            <a:r>
              <a:rPr lang="en-US" dirty="0" err="1">
                <a:solidFill>
                  <a:schemeClr val="tx1"/>
                </a:solidFill>
              </a:rPr>
              <a:t>Tx</a:t>
            </a:r>
            <a:r>
              <a:rPr lang="en-US" dirty="0">
                <a:solidFill>
                  <a:schemeClr val="tx1"/>
                </a:solidFill>
              </a:rPr>
              <a:t> ID fgwinw3fwtk54)</a:t>
            </a:r>
          </a:p>
        </p:txBody>
      </p:sp>
      <p:sp>
        <p:nvSpPr>
          <p:cNvPr id="52" name="Rounded Rectangle 5"/>
          <p:cNvSpPr/>
          <p:nvPr/>
        </p:nvSpPr>
        <p:spPr>
          <a:xfrm>
            <a:off x="3066509" y="3199525"/>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 (</a:t>
            </a:r>
            <a:r>
              <a:rPr lang="en-US" dirty="0" err="1">
                <a:solidFill>
                  <a:schemeClr val="tx1"/>
                </a:solidFill>
              </a:rPr>
              <a:t>Tx</a:t>
            </a:r>
            <a:r>
              <a:rPr lang="en-US" dirty="0">
                <a:solidFill>
                  <a:schemeClr val="tx1"/>
                </a:solidFill>
              </a:rPr>
              <a:t> ID hng6iwfumwf8)</a:t>
            </a:r>
          </a:p>
        </p:txBody>
      </p:sp>
      <p:sp>
        <p:nvSpPr>
          <p:cNvPr id="53" name="Rounded Rectangle 6"/>
          <p:cNvSpPr/>
          <p:nvPr/>
        </p:nvSpPr>
        <p:spPr>
          <a:xfrm>
            <a:off x="3066508" y="3805991"/>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 (</a:t>
            </a:r>
            <a:r>
              <a:rPr lang="en-US" dirty="0" err="1">
                <a:solidFill>
                  <a:schemeClr val="tx1"/>
                </a:solidFill>
              </a:rPr>
              <a:t>Tx</a:t>
            </a:r>
            <a:r>
              <a:rPr lang="en-US" dirty="0">
                <a:solidFill>
                  <a:schemeClr val="tx1"/>
                </a:solidFill>
              </a:rPr>
              <a:t> ID twv8mf8dnfas)</a:t>
            </a:r>
          </a:p>
        </p:txBody>
      </p:sp>
      <p:sp>
        <p:nvSpPr>
          <p:cNvPr id="54" name="Rounded Rectangle 7"/>
          <p:cNvSpPr/>
          <p:nvPr/>
        </p:nvSpPr>
        <p:spPr>
          <a:xfrm>
            <a:off x="3066510" y="4407569"/>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 (</a:t>
            </a:r>
            <a:r>
              <a:rPr lang="en-US" dirty="0" err="1">
                <a:solidFill>
                  <a:schemeClr val="tx1"/>
                </a:solidFill>
              </a:rPr>
              <a:t>Tx</a:t>
            </a:r>
            <a:r>
              <a:rPr lang="en-US" dirty="0">
                <a:solidFill>
                  <a:schemeClr val="tx1"/>
                </a:solidFill>
              </a:rPr>
              <a:t> ID wn3f4diiijffwn)</a:t>
            </a:r>
          </a:p>
        </p:txBody>
      </p:sp>
      <p:sp>
        <p:nvSpPr>
          <p:cNvPr id="55" name="Rounded Rectangle 8"/>
          <p:cNvSpPr/>
          <p:nvPr/>
        </p:nvSpPr>
        <p:spPr>
          <a:xfrm>
            <a:off x="3066509" y="5014035"/>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 (</a:t>
            </a:r>
            <a:r>
              <a:rPr lang="en-US" dirty="0" err="1">
                <a:solidFill>
                  <a:schemeClr val="tx1"/>
                </a:solidFill>
              </a:rPr>
              <a:t>Tx</a:t>
            </a:r>
            <a:r>
              <a:rPr lang="en-US" dirty="0">
                <a:solidFill>
                  <a:schemeClr val="tx1"/>
                </a:solidFill>
              </a:rPr>
              <a:t> ID n48gfwmfdki)</a:t>
            </a:r>
          </a:p>
        </p:txBody>
      </p:sp>
      <p:sp>
        <p:nvSpPr>
          <p:cNvPr id="56" name="Rounded Rectangle 9"/>
          <p:cNvSpPr/>
          <p:nvPr/>
        </p:nvSpPr>
        <p:spPr>
          <a:xfrm>
            <a:off x="3066508" y="5620501"/>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 (</a:t>
            </a:r>
            <a:r>
              <a:rPr lang="en-US" dirty="0" err="1">
                <a:solidFill>
                  <a:schemeClr val="tx1"/>
                </a:solidFill>
              </a:rPr>
              <a:t>Tx</a:t>
            </a:r>
            <a:r>
              <a:rPr lang="en-US" dirty="0">
                <a:solidFill>
                  <a:schemeClr val="tx1"/>
                </a:solidFill>
              </a:rPr>
              <a:t> ID 4f5f8njdoam4)</a:t>
            </a:r>
          </a:p>
        </p:txBody>
      </p:sp>
      <p:sp>
        <p:nvSpPr>
          <p:cNvPr id="2" name="Title 1"/>
          <p:cNvSpPr>
            <a:spLocks noGrp="1"/>
          </p:cNvSpPr>
          <p:nvPr>
            <p:ph type="title"/>
          </p:nvPr>
        </p:nvSpPr>
        <p:spPr/>
        <p:txBody>
          <a:bodyPr/>
          <a:lstStyle/>
          <a:p>
            <a:pPr algn="ctr"/>
            <a:r>
              <a:rPr lang="en-US" b="1" dirty="0"/>
              <a:t>Ring Signatures &amp; </a:t>
            </a:r>
            <a:r>
              <a:rPr lang="en-US" b="1" dirty="0" err="1"/>
              <a:t>RingCT</a:t>
            </a:r>
            <a:endParaRPr lang="en-US" b="1" dirty="0"/>
          </a:p>
        </p:txBody>
      </p:sp>
      <p:sp>
        <p:nvSpPr>
          <p:cNvPr id="10" name="Rectangle 9"/>
          <p:cNvSpPr/>
          <p:nvPr/>
        </p:nvSpPr>
        <p:spPr>
          <a:xfrm rot="16200000">
            <a:off x="720203" y="4203032"/>
            <a:ext cx="3556833" cy="33688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Ringsize</a:t>
            </a:r>
            <a:r>
              <a:rPr lang="en-US" dirty="0"/>
              <a:t> = 6</a:t>
            </a:r>
          </a:p>
        </p:txBody>
      </p:sp>
      <p:sp>
        <p:nvSpPr>
          <p:cNvPr id="34" name="TextBox 33"/>
          <p:cNvSpPr txBox="1"/>
          <p:nvPr/>
        </p:nvSpPr>
        <p:spPr>
          <a:xfrm>
            <a:off x="3986871" y="1938099"/>
            <a:ext cx="893643" cy="369332"/>
          </a:xfrm>
          <a:prstGeom prst="rect">
            <a:avLst/>
          </a:prstGeom>
          <a:noFill/>
        </p:spPr>
        <p:txBody>
          <a:bodyPr wrap="none" rtlCol="0">
            <a:spAutoFit/>
          </a:bodyPr>
          <a:lstStyle/>
          <a:p>
            <a:pPr algn="ctr"/>
            <a:r>
              <a:rPr lang="en-US" b="1" dirty="0"/>
              <a:t>INPUTS</a:t>
            </a:r>
          </a:p>
        </p:txBody>
      </p:sp>
      <p:sp>
        <p:nvSpPr>
          <p:cNvPr id="35" name="Rectangle 34"/>
          <p:cNvSpPr/>
          <p:nvPr/>
        </p:nvSpPr>
        <p:spPr>
          <a:xfrm rot="16200000">
            <a:off x="666203" y="4486481"/>
            <a:ext cx="2984893" cy="336883"/>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Minimum </a:t>
            </a:r>
            <a:r>
              <a:rPr lang="en-US" dirty="0" err="1"/>
              <a:t>Ringsize</a:t>
            </a:r>
            <a:r>
              <a:rPr lang="en-US" dirty="0"/>
              <a:t> Allowed</a:t>
            </a:r>
          </a:p>
        </p:txBody>
      </p:sp>
      <p:sp>
        <p:nvSpPr>
          <p:cNvPr id="28" name="Rounded Rectangle 5"/>
          <p:cNvSpPr/>
          <p:nvPr/>
        </p:nvSpPr>
        <p:spPr>
          <a:xfrm>
            <a:off x="3072121" y="3199525"/>
            <a:ext cx="2723147" cy="529389"/>
          </a:xfrm>
          <a:prstGeom prst="roundRect">
            <a:avLst/>
          </a:prstGeom>
          <a:gradFill flip="none" rotWithShape="1">
            <a:gsLst>
              <a:gs pos="44000">
                <a:srgbClr val="1EA185"/>
              </a:gs>
              <a:gs pos="0">
                <a:srgbClr val="1EA185"/>
              </a:gs>
              <a:gs pos="45000">
                <a:srgbClr val="F84836"/>
              </a:gs>
              <a:gs pos="100000">
                <a:srgbClr val="F84836">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 (</a:t>
            </a:r>
            <a:r>
              <a:rPr lang="en-US" dirty="0" err="1">
                <a:solidFill>
                  <a:schemeClr val="tx1"/>
                </a:solidFill>
              </a:rPr>
              <a:t>Tx</a:t>
            </a:r>
            <a:r>
              <a:rPr lang="en-US" dirty="0">
                <a:solidFill>
                  <a:schemeClr val="tx1"/>
                </a:solidFill>
              </a:rPr>
              <a:t> ID hng6iwfumwf8)</a:t>
            </a:r>
          </a:p>
        </p:txBody>
      </p:sp>
      <p:sp>
        <p:nvSpPr>
          <p:cNvPr id="29" name="Rounded Rectangle 6"/>
          <p:cNvSpPr/>
          <p:nvPr/>
        </p:nvSpPr>
        <p:spPr>
          <a:xfrm>
            <a:off x="3072120" y="3805991"/>
            <a:ext cx="2723147" cy="529389"/>
          </a:xfrm>
          <a:prstGeom prst="roundRect">
            <a:avLst/>
          </a:prstGeom>
          <a:gradFill flip="none" rotWithShape="1">
            <a:gsLst>
              <a:gs pos="46000">
                <a:srgbClr val="1EA185"/>
              </a:gs>
              <a:gs pos="0">
                <a:srgbClr val="1EA185"/>
              </a:gs>
              <a:gs pos="46000">
                <a:schemeClr val="accent1">
                  <a:lumMod val="60000"/>
                  <a:lumOff val="40000"/>
                </a:schemeClr>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 (</a:t>
            </a:r>
            <a:r>
              <a:rPr lang="en-US" dirty="0" err="1">
                <a:solidFill>
                  <a:schemeClr val="tx1"/>
                </a:solidFill>
              </a:rPr>
              <a:t>Tx</a:t>
            </a:r>
            <a:r>
              <a:rPr lang="en-US" dirty="0">
                <a:solidFill>
                  <a:schemeClr val="tx1"/>
                </a:solidFill>
              </a:rPr>
              <a:t> ID twv8mf8dnfas)</a:t>
            </a:r>
          </a:p>
        </p:txBody>
      </p:sp>
      <p:sp>
        <p:nvSpPr>
          <p:cNvPr id="30" name="Rounded Rectangle 7"/>
          <p:cNvSpPr/>
          <p:nvPr/>
        </p:nvSpPr>
        <p:spPr>
          <a:xfrm>
            <a:off x="3072122" y="4407569"/>
            <a:ext cx="2723147" cy="529389"/>
          </a:xfrm>
          <a:prstGeom prst="roundRect">
            <a:avLst/>
          </a:prstGeom>
          <a:gradFill flip="none" rotWithShape="1">
            <a:gsLst>
              <a:gs pos="46000">
                <a:srgbClr val="1EA185"/>
              </a:gs>
              <a:gs pos="0">
                <a:srgbClr val="1EA185"/>
              </a:gs>
              <a:gs pos="46000">
                <a:schemeClr val="accent1">
                  <a:lumMod val="60000"/>
                  <a:lumOff val="40000"/>
                </a:schemeClr>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 (</a:t>
            </a:r>
            <a:r>
              <a:rPr lang="en-US" dirty="0" err="1">
                <a:solidFill>
                  <a:schemeClr val="tx1"/>
                </a:solidFill>
              </a:rPr>
              <a:t>Tx</a:t>
            </a:r>
            <a:r>
              <a:rPr lang="en-US" dirty="0">
                <a:solidFill>
                  <a:schemeClr val="tx1"/>
                </a:solidFill>
              </a:rPr>
              <a:t> ID wn3f4diiijffwn)</a:t>
            </a:r>
          </a:p>
        </p:txBody>
      </p:sp>
      <p:sp>
        <p:nvSpPr>
          <p:cNvPr id="31" name="Rounded Rectangle 8"/>
          <p:cNvSpPr/>
          <p:nvPr/>
        </p:nvSpPr>
        <p:spPr>
          <a:xfrm>
            <a:off x="3072121" y="5014035"/>
            <a:ext cx="2723147" cy="529389"/>
          </a:xfrm>
          <a:prstGeom prst="roundRect">
            <a:avLst/>
          </a:prstGeom>
          <a:gradFill flip="none" rotWithShape="1">
            <a:gsLst>
              <a:gs pos="46000">
                <a:srgbClr val="1EA185"/>
              </a:gs>
              <a:gs pos="0">
                <a:srgbClr val="1EA185"/>
              </a:gs>
              <a:gs pos="46000">
                <a:schemeClr val="accent1">
                  <a:lumMod val="60000"/>
                  <a:lumOff val="40000"/>
                </a:schemeClr>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 (</a:t>
            </a:r>
            <a:r>
              <a:rPr lang="en-US" dirty="0" err="1">
                <a:solidFill>
                  <a:schemeClr val="tx1"/>
                </a:solidFill>
              </a:rPr>
              <a:t>Tx</a:t>
            </a:r>
            <a:r>
              <a:rPr lang="en-US" dirty="0">
                <a:solidFill>
                  <a:schemeClr val="tx1"/>
                </a:solidFill>
              </a:rPr>
              <a:t> ID n48gfwmfdki)</a:t>
            </a:r>
          </a:p>
        </p:txBody>
      </p:sp>
      <p:sp>
        <p:nvSpPr>
          <p:cNvPr id="32" name="Rounded Rectangle 9"/>
          <p:cNvSpPr/>
          <p:nvPr/>
        </p:nvSpPr>
        <p:spPr>
          <a:xfrm>
            <a:off x="3072120" y="5620501"/>
            <a:ext cx="2723147" cy="529389"/>
          </a:xfrm>
          <a:prstGeom prst="roundRect">
            <a:avLst/>
          </a:prstGeom>
          <a:gradFill flip="none" rotWithShape="1">
            <a:gsLst>
              <a:gs pos="46000">
                <a:srgbClr val="1EA185"/>
              </a:gs>
              <a:gs pos="0">
                <a:srgbClr val="1EA185"/>
              </a:gs>
              <a:gs pos="46000">
                <a:schemeClr val="accent1">
                  <a:lumMod val="60000"/>
                  <a:lumOff val="40000"/>
                </a:schemeClr>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 (</a:t>
            </a:r>
            <a:r>
              <a:rPr lang="en-US" dirty="0" err="1">
                <a:solidFill>
                  <a:schemeClr val="tx1"/>
                </a:solidFill>
              </a:rPr>
              <a:t>Tx</a:t>
            </a:r>
            <a:r>
              <a:rPr lang="en-US" dirty="0">
                <a:solidFill>
                  <a:schemeClr val="tx1"/>
                </a:solidFill>
              </a:rPr>
              <a:t> ID 4f5f8njdoam4)</a:t>
            </a:r>
          </a:p>
        </p:txBody>
      </p:sp>
      <p:cxnSp>
        <p:nvCxnSpPr>
          <p:cNvPr id="33" name="Elbow Connector 33"/>
          <p:cNvCxnSpPr/>
          <p:nvPr/>
        </p:nvCxnSpPr>
        <p:spPr>
          <a:xfrm flipV="1">
            <a:off x="2829172" y="5985566"/>
            <a:ext cx="4975936" cy="467678"/>
          </a:xfrm>
          <a:prstGeom prst="bentConnector3">
            <a:avLst>
              <a:gd name="adj1" fmla="val 86031"/>
            </a:avLst>
          </a:prstGeom>
          <a:ln w="1905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Hexagon 36"/>
          <p:cNvSpPr/>
          <p:nvPr/>
        </p:nvSpPr>
        <p:spPr>
          <a:xfrm>
            <a:off x="7805108" y="5716683"/>
            <a:ext cx="1445218" cy="5303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charset="0"/>
                <a:ea typeface="Calibri" charset="0"/>
                <a:cs typeface="Calibri" charset="0"/>
              </a:rPr>
              <a:t>key image</a:t>
            </a:r>
          </a:p>
        </p:txBody>
      </p:sp>
      <p:cxnSp>
        <p:nvCxnSpPr>
          <p:cNvPr id="38" name="Elbow Connector 38"/>
          <p:cNvCxnSpPr>
            <a:stCxn id="28" idx="1"/>
          </p:cNvCxnSpPr>
          <p:nvPr/>
        </p:nvCxnSpPr>
        <p:spPr>
          <a:xfrm rot="10800000" flipV="1">
            <a:off x="2829175" y="3464220"/>
            <a:ext cx="242947" cy="2989024"/>
          </a:xfrm>
          <a:prstGeom prst="bentConnector2">
            <a:avLst/>
          </a:prstGeom>
          <a:ln w="1905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295582" y="2857754"/>
            <a:ext cx="0" cy="3028685"/>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795267" y="2857754"/>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795267" y="3472378"/>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795267" y="4065230"/>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795267" y="4672263"/>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5795267" y="5286887"/>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795267" y="5886439"/>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295582" y="3734308"/>
            <a:ext cx="246888"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8" name="Hexagon 47"/>
          <p:cNvSpPr/>
          <p:nvPr/>
        </p:nvSpPr>
        <p:spPr>
          <a:xfrm>
            <a:off x="6534686" y="3286037"/>
            <a:ext cx="3142713" cy="906906"/>
          </a:xfrm>
          <a:prstGeom prst="hexagon">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latin typeface="Calibri" charset="0"/>
                <a:ea typeface="Calibri" charset="0"/>
                <a:cs typeface="Calibri" charset="0"/>
              </a:rPr>
              <a:t>RingCT</a:t>
            </a:r>
            <a:r>
              <a:rPr lang="en-US" dirty="0">
                <a:solidFill>
                  <a:schemeClr val="tx1"/>
                </a:solidFill>
                <a:latin typeface="Calibri" charset="0"/>
                <a:ea typeface="Calibri" charset="0"/>
                <a:cs typeface="Calibri" charset="0"/>
              </a:rPr>
              <a:t> ring signature, signs difference between commitments</a:t>
            </a:r>
          </a:p>
        </p:txBody>
      </p:sp>
      <p:sp>
        <p:nvSpPr>
          <p:cNvPr id="49" name="Rounded Rectangle 19"/>
          <p:cNvSpPr/>
          <p:nvPr/>
        </p:nvSpPr>
        <p:spPr>
          <a:xfrm>
            <a:off x="8640693" y="4569364"/>
            <a:ext cx="1103504" cy="529389"/>
          </a:xfrm>
          <a:prstGeom prst="roundRect">
            <a:avLst/>
          </a:prstGeom>
          <a:solidFill>
            <a:srgbClr val="6FD5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XMR</a:t>
            </a:r>
          </a:p>
        </p:txBody>
      </p:sp>
      <p:cxnSp>
        <p:nvCxnSpPr>
          <p:cNvPr id="50" name="Straight Connector 49"/>
          <p:cNvCxnSpPr>
            <a:endCxn id="49" idx="0"/>
          </p:cNvCxnSpPr>
          <p:nvPr/>
        </p:nvCxnSpPr>
        <p:spPr>
          <a:xfrm>
            <a:off x="9184430" y="4192943"/>
            <a:ext cx="8015" cy="37642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0" name="Hexagon 59"/>
          <p:cNvSpPr/>
          <p:nvPr/>
        </p:nvSpPr>
        <p:spPr>
          <a:xfrm>
            <a:off x="8042444" y="1649108"/>
            <a:ext cx="2911306" cy="730886"/>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charset="0"/>
                <a:ea typeface="Calibri" charset="0"/>
                <a:cs typeface="Calibri" charset="0"/>
              </a:rPr>
              <a:t>Pedersen commitment</a:t>
            </a:r>
          </a:p>
          <a:p>
            <a:pPr algn="ctr"/>
            <a:r>
              <a:rPr lang="en-US" dirty="0" err="1">
                <a:solidFill>
                  <a:schemeClr val="bg1"/>
                </a:solidFill>
              </a:rPr>
              <a:t>rCT</a:t>
            </a:r>
            <a:r>
              <a:rPr lang="en-US" dirty="0">
                <a:solidFill>
                  <a:schemeClr val="bg1"/>
                </a:solidFill>
              </a:rPr>
              <a:t> = x*G + a*H(G)</a:t>
            </a:r>
          </a:p>
        </p:txBody>
      </p:sp>
      <p:sp>
        <p:nvSpPr>
          <p:cNvPr id="61" name="Hexagon 60"/>
          <p:cNvSpPr/>
          <p:nvPr/>
        </p:nvSpPr>
        <p:spPr>
          <a:xfrm>
            <a:off x="10135606" y="5141599"/>
            <a:ext cx="1860775" cy="7579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charset="0"/>
                <a:ea typeface="Calibri" charset="0"/>
                <a:cs typeface="Calibri" charset="0"/>
              </a:rPr>
              <a:t>Commitment public key</a:t>
            </a:r>
          </a:p>
        </p:txBody>
      </p:sp>
      <p:cxnSp>
        <p:nvCxnSpPr>
          <p:cNvPr id="4" name="Connector: Elbow 3"/>
          <p:cNvCxnSpPr>
            <a:stCxn id="49" idx="3"/>
            <a:endCxn id="61" idx="3"/>
          </p:cNvCxnSpPr>
          <p:nvPr/>
        </p:nvCxnSpPr>
        <p:spPr>
          <a:xfrm>
            <a:off x="9744197" y="4834059"/>
            <a:ext cx="391409" cy="686516"/>
          </a:xfrm>
          <a:prstGeom prst="bentConnector3">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 name="Connector: Elbow 5"/>
          <p:cNvCxnSpPr>
            <a:stCxn id="14" idx="3"/>
          </p:cNvCxnSpPr>
          <p:nvPr/>
        </p:nvCxnSpPr>
        <p:spPr>
          <a:xfrm flipV="1">
            <a:off x="8636122" y="2250525"/>
            <a:ext cx="570188" cy="335678"/>
          </a:xfrm>
          <a:prstGeom prst="bentConnector3">
            <a:avLst>
              <a:gd name="adj1" fmla="val 99697"/>
            </a:avLst>
          </a:prstGeom>
          <a:ln w="19050">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840438" y="2401537"/>
            <a:ext cx="1795684" cy="369332"/>
          </a:xfrm>
          <a:prstGeom prst="rect">
            <a:avLst/>
          </a:prstGeom>
          <a:noFill/>
        </p:spPr>
        <p:txBody>
          <a:bodyPr wrap="none" rtlCol="0">
            <a:spAutoFit/>
          </a:bodyPr>
          <a:lstStyle/>
          <a:p>
            <a:r>
              <a:rPr lang="en-US" dirty="0"/>
              <a:t>Random Number</a:t>
            </a:r>
          </a:p>
        </p:txBody>
      </p:sp>
      <p:cxnSp>
        <p:nvCxnSpPr>
          <p:cNvPr id="62" name="Connector: Elbow 61"/>
          <p:cNvCxnSpPr>
            <a:stCxn id="63" idx="1"/>
          </p:cNvCxnSpPr>
          <p:nvPr/>
        </p:nvCxnSpPr>
        <p:spPr>
          <a:xfrm rot="10800000">
            <a:off x="9772737" y="2250524"/>
            <a:ext cx="762446" cy="333004"/>
          </a:xfrm>
          <a:prstGeom prst="bentConnector3">
            <a:avLst>
              <a:gd name="adj1" fmla="val 100009"/>
            </a:avLst>
          </a:prstGeom>
          <a:ln w="19050">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0535183" y="2398862"/>
            <a:ext cx="1588384" cy="369332"/>
          </a:xfrm>
          <a:prstGeom prst="rect">
            <a:avLst/>
          </a:prstGeom>
          <a:noFill/>
        </p:spPr>
        <p:txBody>
          <a:bodyPr wrap="none" rtlCol="0">
            <a:spAutoFit/>
          </a:bodyPr>
          <a:lstStyle/>
          <a:p>
            <a:r>
              <a:rPr lang="en-US" dirty="0"/>
              <a:t>Actual Amount</a:t>
            </a:r>
          </a:p>
        </p:txBody>
      </p:sp>
    </p:spTree>
    <p:extLst>
      <p:ext uri="{BB962C8B-B14F-4D97-AF65-F5344CB8AC3E}">
        <p14:creationId xmlns:p14="http://schemas.microsoft.com/office/powerpoint/2010/main" val="33282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left)">
                                      <p:cBhvr>
                                        <p:cTn id="10" dur="500"/>
                                        <p:tgtEl>
                                          <p:spTgt spid="2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left)">
                                      <p:cBhvr>
                                        <p:cTn id="13" dur="500"/>
                                        <p:tgtEl>
                                          <p:spTgt spid="2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left)">
                                      <p:cBhvr>
                                        <p:cTn id="16" dur="500"/>
                                        <p:tgtEl>
                                          <p:spTgt spid="30"/>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500"/>
                                        <p:tgtEl>
                                          <p:spTgt spid="31"/>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ipe(left)">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par>
                                <p:cTn id="28" presetID="10" presetClass="entr" presetSubtype="0" fill="hold"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par>
                                <p:cTn id="31" presetID="10" presetClass="entr" presetSubtype="0" fill="hold" nodeType="withEffect">
                                  <p:stCondLst>
                                    <p:cond delay="0"/>
                                  </p:stCondLst>
                                  <p:childTnLst>
                                    <p:set>
                                      <p:cBhvr>
                                        <p:cTn id="32" dur="1" fill="hold">
                                          <p:stCondLst>
                                            <p:cond delay="0"/>
                                          </p:stCondLst>
                                        </p:cTn>
                                        <p:tgtEl>
                                          <p:spTgt spid="59"/>
                                        </p:tgtEl>
                                        <p:attrNameLst>
                                          <p:attrName>style.visibility</p:attrName>
                                        </p:attrNameLst>
                                      </p:cBhvr>
                                      <p:to>
                                        <p:strVal val="visible"/>
                                      </p:to>
                                    </p:set>
                                    <p:animEffect transition="in" filter="fade">
                                      <p:cBhvr>
                                        <p:cTn id="33" dur="500"/>
                                        <p:tgtEl>
                                          <p:spTgt spid="5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0"/>
                                        </p:tgtEl>
                                        <p:attrNameLst>
                                          <p:attrName>style.visibility</p:attrName>
                                        </p:attrNameLst>
                                      </p:cBhvr>
                                      <p:to>
                                        <p:strVal val="visible"/>
                                      </p:to>
                                    </p:set>
                                    <p:animEffect transition="in" filter="fade">
                                      <p:cBhvr>
                                        <p:cTn id="36" dur="500"/>
                                        <p:tgtEl>
                                          <p:spTgt spid="6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par>
                                <p:cTn id="45" presetID="10" presetClass="entr" presetSubtype="0" fill="hold" nodeType="with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fade">
                                      <p:cBhvr>
                                        <p:cTn id="47" dur="500"/>
                                        <p:tgtEl>
                                          <p:spTgt spid="6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3"/>
                                        </p:tgtEl>
                                        <p:attrNameLst>
                                          <p:attrName>style.visibility</p:attrName>
                                        </p:attrNameLst>
                                      </p:cBhvr>
                                      <p:to>
                                        <p:strVal val="visible"/>
                                      </p:to>
                                    </p:set>
                                    <p:animEffect transition="in" filter="fade">
                                      <p:cBhvr>
                                        <p:cTn id="50" dur="500"/>
                                        <p:tgtEl>
                                          <p:spTgt spid="6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fade">
                                      <p:cBhvr>
                                        <p:cTn id="55" dur="500"/>
                                        <p:tgtEl>
                                          <p:spTgt spid="41"/>
                                        </p:tgtEl>
                                      </p:cBhvr>
                                    </p:animEffect>
                                  </p:childTnLst>
                                </p:cTn>
                              </p:par>
                              <p:par>
                                <p:cTn id="56" presetID="10" presetClass="entr" presetSubtype="0" fill="hold" nodeType="with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par>
                                <p:cTn id="59" presetID="10" presetClass="entr" presetSubtype="0" fill="hold" nodeType="with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fade">
                                      <p:cBhvr>
                                        <p:cTn id="61" dur="500"/>
                                        <p:tgtEl>
                                          <p:spTgt spid="42"/>
                                        </p:tgtEl>
                                      </p:cBhvr>
                                    </p:animEffect>
                                  </p:childTnLst>
                                </p:cTn>
                              </p:par>
                              <p:par>
                                <p:cTn id="62" presetID="10" presetClass="entr" presetSubtype="0" fill="hold" nodeType="withEffect">
                                  <p:stCondLst>
                                    <p:cond delay="0"/>
                                  </p:stCondLst>
                                  <p:childTnLst>
                                    <p:set>
                                      <p:cBhvr>
                                        <p:cTn id="63" dur="1" fill="hold">
                                          <p:stCondLst>
                                            <p:cond delay="0"/>
                                          </p:stCondLst>
                                        </p:cTn>
                                        <p:tgtEl>
                                          <p:spTgt spid="43"/>
                                        </p:tgtEl>
                                        <p:attrNameLst>
                                          <p:attrName>style.visibility</p:attrName>
                                        </p:attrNameLst>
                                      </p:cBhvr>
                                      <p:to>
                                        <p:strVal val="visible"/>
                                      </p:to>
                                    </p:set>
                                    <p:animEffect transition="in" filter="fade">
                                      <p:cBhvr>
                                        <p:cTn id="64" dur="500"/>
                                        <p:tgtEl>
                                          <p:spTgt spid="43"/>
                                        </p:tgtEl>
                                      </p:cBhvr>
                                    </p:animEffect>
                                  </p:childTnLst>
                                </p:cTn>
                              </p:par>
                              <p:par>
                                <p:cTn id="65" presetID="10" presetClass="entr" presetSubtype="0" fill="hold" nodeType="with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fade">
                                      <p:cBhvr>
                                        <p:cTn id="67" dur="500"/>
                                        <p:tgtEl>
                                          <p:spTgt spid="44"/>
                                        </p:tgtEl>
                                      </p:cBhvr>
                                    </p:animEffect>
                                  </p:childTnLst>
                                </p:cTn>
                              </p:par>
                              <p:par>
                                <p:cTn id="68" presetID="10" presetClass="entr" presetSubtype="0" fill="hold" nodeType="withEffect">
                                  <p:stCondLst>
                                    <p:cond delay="0"/>
                                  </p:stCondLst>
                                  <p:childTnLst>
                                    <p:set>
                                      <p:cBhvr>
                                        <p:cTn id="69" dur="1" fill="hold">
                                          <p:stCondLst>
                                            <p:cond delay="0"/>
                                          </p:stCondLst>
                                        </p:cTn>
                                        <p:tgtEl>
                                          <p:spTgt spid="45"/>
                                        </p:tgtEl>
                                        <p:attrNameLst>
                                          <p:attrName>style.visibility</p:attrName>
                                        </p:attrNameLst>
                                      </p:cBhvr>
                                      <p:to>
                                        <p:strVal val="visible"/>
                                      </p:to>
                                    </p:set>
                                    <p:animEffect transition="in" filter="fade">
                                      <p:cBhvr>
                                        <p:cTn id="70" dur="500"/>
                                        <p:tgtEl>
                                          <p:spTgt spid="45"/>
                                        </p:tgtEl>
                                      </p:cBhvr>
                                    </p:animEffect>
                                  </p:childTnLst>
                                </p:cTn>
                              </p:par>
                              <p:par>
                                <p:cTn id="71" presetID="10" presetClass="entr" presetSubtype="0" fill="hold" nodeType="withEffect">
                                  <p:stCondLst>
                                    <p:cond delay="0"/>
                                  </p:stCondLst>
                                  <p:childTnLst>
                                    <p:set>
                                      <p:cBhvr>
                                        <p:cTn id="72" dur="1" fill="hold">
                                          <p:stCondLst>
                                            <p:cond delay="0"/>
                                          </p:stCondLst>
                                        </p:cTn>
                                        <p:tgtEl>
                                          <p:spTgt spid="46"/>
                                        </p:tgtEl>
                                        <p:attrNameLst>
                                          <p:attrName>style.visibility</p:attrName>
                                        </p:attrNameLst>
                                      </p:cBhvr>
                                      <p:to>
                                        <p:strVal val="visible"/>
                                      </p:to>
                                    </p:set>
                                    <p:animEffect transition="in" filter="fade">
                                      <p:cBhvr>
                                        <p:cTn id="73" dur="500"/>
                                        <p:tgtEl>
                                          <p:spTgt spid="46"/>
                                        </p:tgtEl>
                                      </p:cBhvr>
                                    </p:animEffect>
                                  </p:childTnLst>
                                </p:cTn>
                              </p:par>
                              <p:par>
                                <p:cTn id="74" presetID="10" presetClass="entr" presetSubtype="0" fill="hold" nodeType="withEffect">
                                  <p:stCondLst>
                                    <p:cond delay="0"/>
                                  </p:stCondLst>
                                  <p:childTnLst>
                                    <p:set>
                                      <p:cBhvr>
                                        <p:cTn id="75" dur="1" fill="hold">
                                          <p:stCondLst>
                                            <p:cond delay="0"/>
                                          </p:stCondLst>
                                        </p:cTn>
                                        <p:tgtEl>
                                          <p:spTgt spid="47"/>
                                        </p:tgtEl>
                                        <p:attrNameLst>
                                          <p:attrName>style.visibility</p:attrName>
                                        </p:attrNameLst>
                                      </p:cBhvr>
                                      <p:to>
                                        <p:strVal val="visible"/>
                                      </p:to>
                                    </p:set>
                                    <p:animEffect transition="in" filter="fade">
                                      <p:cBhvr>
                                        <p:cTn id="76" dur="500"/>
                                        <p:tgtEl>
                                          <p:spTgt spid="4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animEffect transition="in" filter="fade">
                                      <p:cBhvr>
                                        <p:cTn id="79" dur="500"/>
                                        <p:tgtEl>
                                          <p:spTgt spid="48"/>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50"/>
                                        </p:tgtEl>
                                        <p:attrNameLst>
                                          <p:attrName>style.visibility</p:attrName>
                                        </p:attrNameLst>
                                      </p:cBhvr>
                                      <p:to>
                                        <p:strVal val="visible"/>
                                      </p:to>
                                    </p:set>
                                    <p:animEffect transition="in" filter="fade">
                                      <p:cBhvr>
                                        <p:cTn id="84" dur="500"/>
                                        <p:tgtEl>
                                          <p:spTgt spid="50"/>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9"/>
                                        </p:tgtEl>
                                        <p:attrNameLst>
                                          <p:attrName>style.visibility</p:attrName>
                                        </p:attrNameLst>
                                      </p:cBhvr>
                                      <p:to>
                                        <p:strVal val="visible"/>
                                      </p:to>
                                    </p:set>
                                    <p:animEffect transition="in" filter="fade">
                                      <p:cBhvr>
                                        <p:cTn id="87" dur="500"/>
                                        <p:tgtEl>
                                          <p:spTgt spid="49"/>
                                        </p:tgtEl>
                                      </p:cBhvr>
                                    </p:animEffect>
                                  </p:childTnLst>
                                </p:cTn>
                              </p:par>
                            </p:childTnLst>
                          </p:cTn>
                        </p:par>
                        <p:par>
                          <p:cTn id="88" fill="hold">
                            <p:stCondLst>
                              <p:cond delay="500"/>
                            </p:stCondLst>
                            <p:childTnLst>
                              <p:par>
                                <p:cTn id="89" presetID="10" presetClass="entr" presetSubtype="0" fill="hold" nodeType="afterEffect">
                                  <p:stCondLst>
                                    <p:cond delay="0"/>
                                  </p:stCondLst>
                                  <p:childTnLst>
                                    <p:set>
                                      <p:cBhvr>
                                        <p:cTn id="90" dur="1" fill="hold">
                                          <p:stCondLst>
                                            <p:cond delay="0"/>
                                          </p:stCondLst>
                                        </p:cTn>
                                        <p:tgtEl>
                                          <p:spTgt spid="4"/>
                                        </p:tgtEl>
                                        <p:attrNameLst>
                                          <p:attrName>style.visibility</p:attrName>
                                        </p:attrNameLst>
                                      </p:cBhvr>
                                      <p:to>
                                        <p:strVal val="visible"/>
                                      </p:to>
                                    </p:set>
                                    <p:animEffect transition="in" filter="fade">
                                      <p:cBhvr>
                                        <p:cTn id="91" dur="500"/>
                                        <p:tgtEl>
                                          <p:spTgt spid="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61"/>
                                        </p:tgtEl>
                                        <p:attrNameLst>
                                          <p:attrName>style.visibility</p:attrName>
                                        </p:attrNameLst>
                                      </p:cBhvr>
                                      <p:to>
                                        <p:strVal val="visible"/>
                                      </p:to>
                                    </p:set>
                                    <p:animEffect transition="in" filter="fade">
                                      <p:cBhvr>
                                        <p:cTn id="94"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animBg="1"/>
      <p:bldP spid="32" grpId="0" animBg="1"/>
      <p:bldP spid="48" grpId="0" animBg="1"/>
      <p:bldP spid="49" grpId="0" animBg="1"/>
      <p:bldP spid="60" grpId="0" animBg="1"/>
      <p:bldP spid="61" grpId="0" animBg="1"/>
      <p:bldP spid="14" grpId="0"/>
      <p:bldP spid="6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Ring Signatures &amp; </a:t>
            </a:r>
            <a:r>
              <a:rPr lang="en-US" b="1" dirty="0" err="1"/>
              <a:t>RingCT</a:t>
            </a:r>
            <a:endParaRPr lang="en-US" b="1" dirty="0"/>
          </a:p>
        </p:txBody>
      </p:sp>
      <p:sp>
        <p:nvSpPr>
          <p:cNvPr id="5" name="Rounded Rectangle 4"/>
          <p:cNvSpPr/>
          <p:nvPr/>
        </p:nvSpPr>
        <p:spPr>
          <a:xfrm>
            <a:off x="567461" y="2513546"/>
            <a:ext cx="2723145"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6" name="Rounded Rectangle 5"/>
          <p:cNvSpPr/>
          <p:nvPr/>
        </p:nvSpPr>
        <p:spPr>
          <a:xfrm>
            <a:off x="567460" y="3120012"/>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a:t>
            </a:r>
          </a:p>
        </p:txBody>
      </p:sp>
      <p:sp>
        <p:nvSpPr>
          <p:cNvPr id="7" name="Rounded Rectangle 6"/>
          <p:cNvSpPr/>
          <p:nvPr/>
        </p:nvSpPr>
        <p:spPr>
          <a:xfrm>
            <a:off x="567459" y="3726478"/>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8" name="Rounded Rectangle 7"/>
          <p:cNvSpPr/>
          <p:nvPr/>
        </p:nvSpPr>
        <p:spPr>
          <a:xfrm>
            <a:off x="567461" y="4328056"/>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a:t>
            </a:r>
          </a:p>
        </p:txBody>
      </p:sp>
      <p:sp>
        <p:nvSpPr>
          <p:cNvPr id="9" name="Rounded Rectangle 8"/>
          <p:cNvSpPr/>
          <p:nvPr/>
        </p:nvSpPr>
        <p:spPr>
          <a:xfrm>
            <a:off x="567460" y="4934522"/>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a:t>
            </a:r>
          </a:p>
        </p:txBody>
      </p:sp>
      <p:sp>
        <p:nvSpPr>
          <p:cNvPr id="10" name="Rounded Rectangle 9"/>
          <p:cNvSpPr/>
          <p:nvPr/>
        </p:nvSpPr>
        <p:spPr>
          <a:xfrm>
            <a:off x="567459" y="5540988"/>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a:t>
            </a:r>
          </a:p>
        </p:txBody>
      </p:sp>
      <p:sp>
        <p:nvSpPr>
          <p:cNvPr id="40" name="TextBox 39"/>
          <p:cNvSpPr txBox="1"/>
          <p:nvPr/>
        </p:nvSpPr>
        <p:spPr>
          <a:xfrm>
            <a:off x="1482213" y="1858586"/>
            <a:ext cx="893643" cy="369332"/>
          </a:xfrm>
          <a:prstGeom prst="rect">
            <a:avLst/>
          </a:prstGeom>
          <a:noFill/>
        </p:spPr>
        <p:txBody>
          <a:bodyPr wrap="none" rtlCol="0">
            <a:spAutoFit/>
          </a:bodyPr>
          <a:lstStyle/>
          <a:p>
            <a:pPr algn="ctr"/>
            <a:r>
              <a:rPr lang="en-US" b="1" dirty="0"/>
              <a:t>INPUTS</a:t>
            </a:r>
          </a:p>
        </p:txBody>
      </p:sp>
      <p:grpSp>
        <p:nvGrpSpPr>
          <p:cNvPr id="4" name="Group 3"/>
          <p:cNvGrpSpPr/>
          <p:nvPr/>
        </p:nvGrpSpPr>
        <p:grpSpPr>
          <a:xfrm>
            <a:off x="3290607" y="3067532"/>
            <a:ext cx="8106263" cy="1492439"/>
            <a:chOff x="3290607" y="3067532"/>
            <a:chExt cx="8106263" cy="1492439"/>
          </a:xfrm>
        </p:grpSpPr>
        <p:grpSp>
          <p:nvGrpSpPr>
            <p:cNvPr id="3" name="Group 2"/>
            <p:cNvGrpSpPr/>
            <p:nvPr/>
          </p:nvGrpSpPr>
          <p:grpSpPr>
            <a:xfrm>
              <a:off x="4094922" y="3619067"/>
              <a:ext cx="7301948" cy="940904"/>
              <a:chOff x="4094922" y="3619067"/>
              <a:chExt cx="7301948" cy="940904"/>
            </a:xfrm>
          </p:grpSpPr>
          <p:grpSp>
            <p:nvGrpSpPr>
              <p:cNvPr id="63" name="Group 62"/>
              <p:cNvGrpSpPr/>
              <p:nvPr/>
            </p:nvGrpSpPr>
            <p:grpSpPr>
              <a:xfrm>
                <a:off x="4094922" y="3862773"/>
                <a:ext cx="6515885" cy="449679"/>
                <a:chOff x="4094922" y="3862773"/>
                <a:chExt cx="6515885" cy="449679"/>
              </a:xfrm>
            </p:grpSpPr>
            <p:sp>
              <p:nvSpPr>
                <p:cNvPr id="58" name="Arrow: Right 57"/>
                <p:cNvSpPr/>
                <p:nvPr/>
              </p:nvSpPr>
              <p:spPr>
                <a:xfrm>
                  <a:off x="5155096" y="3866584"/>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Arrow: Right 58"/>
                <p:cNvSpPr/>
                <p:nvPr/>
              </p:nvSpPr>
              <p:spPr>
                <a:xfrm>
                  <a:off x="6215270" y="386277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Arrow: Right 55"/>
                <p:cNvSpPr/>
                <p:nvPr/>
              </p:nvSpPr>
              <p:spPr>
                <a:xfrm>
                  <a:off x="4094922" y="386658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row: Right 59"/>
                <p:cNvSpPr/>
                <p:nvPr/>
              </p:nvSpPr>
              <p:spPr>
                <a:xfrm>
                  <a:off x="7275444" y="386277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row: Right 60"/>
                <p:cNvSpPr/>
                <p:nvPr/>
              </p:nvSpPr>
              <p:spPr>
                <a:xfrm>
                  <a:off x="8335618" y="3862774"/>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Arrow: Right 61"/>
                <p:cNvSpPr/>
                <p:nvPr/>
              </p:nvSpPr>
              <p:spPr>
                <a:xfrm>
                  <a:off x="9395792" y="3862773"/>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p:cNvSpPr/>
              <p:nvPr/>
            </p:nvSpPr>
            <p:spPr>
              <a:xfrm>
                <a:off x="4094922" y="3619067"/>
                <a:ext cx="940904" cy="940904"/>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155096"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215270" y="3619067"/>
                <a:ext cx="940904" cy="940904"/>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7275444"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8335618"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9395792" y="3619067"/>
                <a:ext cx="940904" cy="940904"/>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10455966"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 name="Straight Connector 16"/>
            <p:cNvCxnSpPr>
              <a:stCxn id="6" idx="3"/>
            </p:cNvCxnSpPr>
            <p:nvPr/>
          </p:nvCxnSpPr>
          <p:spPr>
            <a:xfrm flipV="1">
              <a:off x="3290607" y="3384706"/>
              <a:ext cx="7635811" cy="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9862076"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6703463"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4579695"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10530462" y="3067532"/>
              <a:ext cx="818109" cy="369332"/>
            </a:xfrm>
            <a:prstGeom prst="rect">
              <a:avLst/>
            </a:prstGeom>
            <a:noFill/>
          </p:spPr>
          <p:txBody>
            <a:bodyPr wrap="none" rtlCol="0">
              <a:spAutoFit/>
            </a:bodyPr>
            <a:lstStyle/>
            <a:p>
              <a:pPr algn="ctr"/>
              <a:r>
                <a:rPr lang="en-US" i="1" dirty="0"/>
                <a:t>Newer</a:t>
              </a:r>
            </a:p>
          </p:txBody>
        </p:sp>
        <p:sp>
          <p:nvSpPr>
            <p:cNvPr id="53" name="TextBox 52"/>
            <p:cNvSpPr txBox="1"/>
            <p:nvPr/>
          </p:nvSpPr>
          <p:spPr>
            <a:xfrm>
              <a:off x="3977215" y="3067532"/>
              <a:ext cx="716863" cy="369332"/>
            </a:xfrm>
            <a:prstGeom prst="rect">
              <a:avLst/>
            </a:prstGeom>
            <a:noFill/>
          </p:spPr>
          <p:txBody>
            <a:bodyPr wrap="none" rtlCol="0">
              <a:spAutoFit/>
            </a:bodyPr>
            <a:lstStyle/>
            <a:p>
              <a:pPr algn="ctr"/>
              <a:r>
                <a:rPr lang="en-US" i="1" dirty="0"/>
                <a:t>Older</a:t>
              </a:r>
            </a:p>
          </p:txBody>
        </p:sp>
      </p:grpSp>
      <p:pic>
        <p:nvPicPr>
          <p:cNvPr id="35" name="Picture 12" descr="Image result for bitcoin">
            <a:extLst>
              <a:ext uri="{FF2B5EF4-FFF2-40B4-BE49-F238E27FC236}">
                <a16:creationId xmlns:a16="http://schemas.microsoft.com/office/drawing/2014/main" id="{3C77FED4-29DB-4FD2-BDC4-516516D874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0807" y="2561949"/>
            <a:ext cx="1301354" cy="65067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8FD2CBE-C3A9-4839-B053-885F9A8DF82C}"/>
              </a:ext>
            </a:extLst>
          </p:cNvPr>
          <p:cNvSpPr txBox="1"/>
          <p:nvPr/>
        </p:nvSpPr>
        <p:spPr>
          <a:xfrm>
            <a:off x="4192836" y="2698199"/>
            <a:ext cx="761106" cy="369332"/>
          </a:xfrm>
          <a:prstGeom prst="rect">
            <a:avLst/>
          </a:prstGeom>
          <a:noFill/>
        </p:spPr>
        <p:txBody>
          <a:bodyPr wrap="none" rtlCol="0">
            <a:spAutoFit/>
          </a:bodyPr>
          <a:lstStyle/>
          <a:p>
            <a:r>
              <a:rPr lang="en-US" b="1" dirty="0">
                <a:solidFill>
                  <a:srgbClr val="F7931A"/>
                </a:solidFill>
              </a:rPr>
              <a:t>A to B</a:t>
            </a:r>
          </a:p>
        </p:txBody>
      </p:sp>
      <p:sp>
        <p:nvSpPr>
          <p:cNvPr id="38" name="TextBox 37">
            <a:extLst>
              <a:ext uri="{FF2B5EF4-FFF2-40B4-BE49-F238E27FC236}">
                <a16:creationId xmlns:a16="http://schemas.microsoft.com/office/drawing/2014/main" id="{DFF6C4D1-FDEE-4F56-B55A-23524DEF56FE}"/>
              </a:ext>
            </a:extLst>
          </p:cNvPr>
          <p:cNvSpPr txBox="1"/>
          <p:nvPr/>
        </p:nvSpPr>
        <p:spPr>
          <a:xfrm>
            <a:off x="6317993" y="2698199"/>
            <a:ext cx="743473" cy="369332"/>
          </a:xfrm>
          <a:prstGeom prst="rect">
            <a:avLst/>
          </a:prstGeom>
          <a:noFill/>
        </p:spPr>
        <p:txBody>
          <a:bodyPr wrap="none" rtlCol="0">
            <a:spAutoFit/>
          </a:bodyPr>
          <a:lstStyle/>
          <a:p>
            <a:r>
              <a:rPr lang="en-US" b="1" dirty="0">
                <a:solidFill>
                  <a:srgbClr val="F7931A"/>
                </a:solidFill>
              </a:rPr>
              <a:t>B to C</a:t>
            </a:r>
          </a:p>
        </p:txBody>
      </p:sp>
      <p:sp>
        <p:nvSpPr>
          <p:cNvPr id="41" name="TextBox 40">
            <a:extLst>
              <a:ext uri="{FF2B5EF4-FFF2-40B4-BE49-F238E27FC236}">
                <a16:creationId xmlns:a16="http://schemas.microsoft.com/office/drawing/2014/main" id="{BA2CF339-ADFD-40AD-9BAE-93F4C8910449}"/>
              </a:ext>
            </a:extLst>
          </p:cNvPr>
          <p:cNvSpPr txBox="1"/>
          <p:nvPr/>
        </p:nvSpPr>
        <p:spPr>
          <a:xfrm>
            <a:off x="9467720" y="2698199"/>
            <a:ext cx="753091" cy="369332"/>
          </a:xfrm>
          <a:prstGeom prst="rect">
            <a:avLst/>
          </a:prstGeom>
          <a:noFill/>
        </p:spPr>
        <p:txBody>
          <a:bodyPr wrap="none" rtlCol="0">
            <a:spAutoFit/>
          </a:bodyPr>
          <a:lstStyle/>
          <a:p>
            <a:r>
              <a:rPr lang="en-US" b="1" dirty="0">
                <a:solidFill>
                  <a:srgbClr val="F7931A"/>
                </a:solidFill>
              </a:rPr>
              <a:t>C to D</a:t>
            </a:r>
          </a:p>
        </p:txBody>
      </p:sp>
      <p:pic>
        <p:nvPicPr>
          <p:cNvPr id="42" name="Picture 2" descr="Image result for monero logo">
            <a:extLst>
              <a:ext uri="{FF2B5EF4-FFF2-40B4-BE49-F238E27FC236}">
                <a16:creationId xmlns:a16="http://schemas.microsoft.com/office/drawing/2014/main" id="{65908418-19C3-411C-99E4-7123680A68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10807" y="4518294"/>
            <a:ext cx="1301354" cy="685380"/>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1FBECE20-81CF-46A5-B9C1-972C755AEA68}"/>
              </a:ext>
            </a:extLst>
          </p:cNvPr>
          <p:cNvSpPr txBox="1"/>
          <p:nvPr/>
        </p:nvSpPr>
        <p:spPr>
          <a:xfrm>
            <a:off x="4192836" y="4894059"/>
            <a:ext cx="6133282" cy="646331"/>
          </a:xfrm>
          <a:prstGeom prst="rect">
            <a:avLst/>
          </a:prstGeom>
          <a:noFill/>
        </p:spPr>
        <p:txBody>
          <a:bodyPr wrap="none" rtlCol="0">
            <a:spAutoFit/>
          </a:bodyPr>
          <a:lstStyle/>
          <a:p>
            <a:r>
              <a:rPr lang="en-US" b="1" dirty="0">
                <a:solidFill>
                  <a:srgbClr val="FF6600"/>
                </a:solidFill>
              </a:rPr>
              <a:t>Input previously seen in this transaction, but unsure if actually</a:t>
            </a:r>
          </a:p>
          <a:p>
            <a:r>
              <a:rPr lang="en-US" b="1" dirty="0">
                <a:solidFill>
                  <a:srgbClr val="FF6600"/>
                </a:solidFill>
              </a:rPr>
              <a:t>used as sent money or if used as a decoy in a ring signature.</a:t>
            </a:r>
          </a:p>
        </p:txBody>
      </p:sp>
    </p:spTree>
    <p:extLst>
      <p:ext uri="{BB962C8B-B14F-4D97-AF65-F5344CB8AC3E}">
        <p14:creationId xmlns:p14="http://schemas.microsoft.com/office/powerpoint/2010/main" val="1334472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500"/>
                                        <p:tgtEl>
                                          <p:spTgt spid="4"/>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500"/>
                                        <p:tgtEl>
                                          <p:spTgt spid="35"/>
                                        </p:tgtEl>
                                      </p:cBhvr>
                                    </p:animEffect>
                                  </p:childTnLst>
                                </p:cTn>
                              </p:par>
                              <p:par>
                                <p:cTn id="34" presetID="10" presetClass="entr" presetSubtype="0" fill="hold"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500"/>
                                        <p:tgtEl>
                                          <p:spTgt spid="4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500"/>
                                        <p:tgtEl>
                                          <p:spTgt spid="4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40" grpId="0"/>
      <p:bldP spid="12" grpId="0"/>
      <p:bldP spid="38" grpId="0"/>
      <p:bldP spid="41" grpId="0"/>
      <p:bldP spid="4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 descr="ˈKoʊvri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1235" y="495100"/>
            <a:ext cx="3489529" cy="885578"/>
          </a:xfrm>
          <a:prstGeom prst="rect">
            <a:avLst/>
          </a:prstGeom>
          <a:noFill/>
          <a:extLst>
            <a:ext uri="{909E8E84-426E-40DD-AFC4-6F175D3DCCD1}">
              <a14:hiddenFill xmlns:a14="http://schemas.microsoft.com/office/drawing/2010/main">
                <a:solidFill>
                  <a:srgbClr val="FFFFFF"/>
                </a:solidFill>
              </a14:hiddenFill>
            </a:ext>
          </a:extLst>
        </p:spPr>
      </p:pic>
      <p:sp>
        <p:nvSpPr>
          <p:cNvPr id="24" name="Oval 23"/>
          <p:cNvSpPr/>
          <p:nvPr/>
        </p:nvSpPr>
        <p:spPr>
          <a:xfrm>
            <a:off x="1912410" y="2035783"/>
            <a:ext cx="1042737" cy="104273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5578031" y="2035783"/>
            <a:ext cx="1042737" cy="1042737"/>
          </a:xfrm>
          <a:prstGeom prst="ellipse">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484284" y="1883383"/>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955147" y="4209488"/>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578031" y="5252225"/>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687567" y="3984899"/>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987982" y="2233985"/>
            <a:ext cx="891591" cy="646331"/>
          </a:xfrm>
          <a:prstGeom prst="rect">
            <a:avLst/>
          </a:prstGeom>
          <a:noFill/>
        </p:spPr>
        <p:txBody>
          <a:bodyPr wrap="none" rtlCol="0">
            <a:spAutoFit/>
          </a:bodyPr>
          <a:lstStyle/>
          <a:p>
            <a:pPr algn="ctr"/>
            <a:r>
              <a:rPr lang="en-US" b="1" dirty="0"/>
              <a:t>ORIGIN</a:t>
            </a:r>
          </a:p>
          <a:p>
            <a:pPr algn="ctr"/>
            <a:r>
              <a:rPr lang="en-US" b="1" dirty="0"/>
              <a:t>NODE</a:t>
            </a:r>
          </a:p>
        </p:txBody>
      </p:sp>
      <p:sp>
        <p:nvSpPr>
          <p:cNvPr id="31" name="TextBox 30"/>
          <p:cNvSpPr txBox="1"/>
          <p:nvPr/>
        </p:nvSpPr>
        <p:spPr>
          <a:xfrm>
            <a:off x="1664977" y="1682608"/>
            <a:ext cx="1537600" cy="369332"/>
          </a:xfrm>
          <a:prstGeom prst="rect">
            <a:avLst/>
          </a:prstGeom>
          <a:noFill/>
        </p:spPr>
        <p:txBody>
          <a:bodyPr wrap="none" rtlCol="0">
            <a:spAutoFit/>
          </a:bodyPr>
          <a:lstStyle/>
          <a:p>
            <a:pPr algn="ctr"/>
            <a:r>
              <a:rPr lang="en-US" b="1" dirty="0"/>
              <a:t>12.154.85.166</a:t>
            </a:r>
          </a:p>
        </p:txBody>
      </p:sp>
      <p:sp>
        <p:nvSpPr>
          <p:cNvPr id="33" name="Right Arrow 32"/>
          <p:cNvSpPr/>
          <p:nvPr/>
        </p:nvSpPr>
        <p:spPr>
          <a:xfrm rot="8285617">
            <a:off x="3784717" y="3557589"/>
            <a:ext cx="2006480"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554634" y="2233985"/>
            <a:ext cx="1089529" cy="646331"/>
          </a:xfrm>
          <a:prstGeom prst="rect">
            <a:avLst/>
          </a:prstGeom>
          <a:noFill/>
        </p:spPr>
        <p:txBody>
          <a:bodyPr wrap="none" rtlCol="0">
            <a:spAutoFit/>
          </a:bodyPr>
          <a:lstStyle/>
          <a:p>
            <a:pPr algn="ctr"/>
            <a:r>
              <a:rPr lang="en-US" b="1" dirty="0"/>
              <a:t>LOGGING</a:t>
            </a:r>
          </a:p>
          <a:p>
            <a:pPr algn="ctr"/>
            <a:r>
              <a:rPr lang="en-US" b="1" dirty="0"/>
              <a:t>NODE</a:t>
            </a:r>
          </a:p>
        </p:txBody>
      </p:sp>
      <p:sp>
        <p:nvSpPr>
          <p:cNvPr id="36" name="Right Arrow 35"/>
          <p:cNvSpPr/>
          <p:nvPr/>
        </p:nvSpPr>
        <p:spPr>
          <a:xfrm rot="1264064">
            <a:off x="4043218" y="5109915"/>
            <a:ext cx="1534214"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9603495">
            <a:off x="6611316" y="5007755"/>
            <a:ext cx="1090864"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37"/>
          <p:cNvSpPr/>
          <p:nvPr/>
        </p:nvSpPr>
        <p:spPr>
          <a:xfrm rot="21426440">
            <a:off x="6791060" y="2379614"/>
            <a:ext cx="2553890"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1613017" y="1642441"/>
            <a:ext cx="1648322" cy="374592"/>
          </a:xfrm>
          <a:prstGeom prst="ellipse">
            <a:avLst/>
          </a:prstGeom>
          <a:noFill/>
          <a:ln w="28575">
            <a:solidFill>
              <a:srgbClr val="F84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p:cNvSpPr/>
          <p:nvPr/>
        </p:nvSpPr>
        <p:spPr>
          <a:xfrm>
            <a:off x="3104706" y="2423598"/>
            <a:ext cx="2323766"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3445849" y="2174308"/>
            <a:ext cx="1657313" cy="369332"/>
          </a:xfrm>
          <a:prstGeom prst="rect">
            <a:avLst/>
          </a:prstGeom>
          <a:noFill/>
        </p:spPr>
        <p:txBody>
          <a:bodyPr wrap="none" rtlCol="0">
            <a:spAutoFit/>
          </a:bodyPr>
          <a:lstStyle/>
          <a:p>
            <a:pPr algn="ctr"/>
            <a:r>
              <a:rPr lang="en-US" dirty="0" err="1"/>
              <a:t>Tx</a:t>
            </a:r>
            <a:r>
              <a:rPr lang="en-US" dirty="0"/>
              <a:t> ID: 375wd4h</a:t>
            </a:r>
          </a:p>
        </p:txBody>
      </p:sp>
    </p:spTree>
    <p:extLst>
      <p:ext uri="{BB962C8B-B14F-4D97-AF65-F5344CB8AC3E}">
        <p14:creationId xmlns:p14="http://schemas.microsoft.com/office/powerpoint/2010/main" val="1126924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ipe(left)">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500"/>
                                        <p:tgtEl>
                                          <p:spTgt spid="42"/>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par>
                          <p:cTn id="33" fill="hold">
                            <p:stCondLst>
                              <p:cond delay="2500"/>
                            </p:stCondLst>
                            <p:childTnLst>
                              <p:par>
                                <p:cTn id="34" presetID="22" presetClass="entr" presetSubtype="2" fill="hold" grpId="0" nodeType="after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wipe(right)">
                                      <p:cBhvr>
                                        <p:cTn id="36" dur="500"/>
                                        <p:tgtEl>
                                          <p:spTgt spid="33"/>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wipe(left)">
                                      <p:cBhvr>
                                        <p:cTn id="39" dur="500"/>
                                        <p:tgtEl>
                                          <p:spTgt spid="38"/>
                                        </p:tgtEl>
                                      </p:cBhvr>
                                    </p:animEffect>
                                  </p:childTnLst>
                                </p:cTn>
                              </p:par>
                            </p:childTnLst>
                          </p:cTn>
                        </p:par>
                        <p:par>
                          <p:cTn id="40" fill="hold">
                            <p:stCondLst>
                              <p:cond delay="3000"/>
                            </p:stCondLst>
                            <p:childTnLst>
                              <p:par>
                                <p:cTn id="41" presetID="10" presetClass="entr" presetSubtype="0"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wipe(left)">
                                      <p:cBhvr>
                                        <p:cTn id="50" dur="500"/>
                                        <p:tgtEl>
                                          <p:spTgt spid="36"/>
                                        </p:tgtEl>
                                      </p:cBhvr>
                                    </p:animEffec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childTnLst>
                          </p:cTn>
                        </p:par>
                        <p:par>
                          <p:cTn id="55" fill="hold">
                            <p:stCondLst>
                              <p:cond delay="4500"/>
                            </p:stCondLst>
                            <p:childTnLst>
                              <p:par>
                                <p:cTn id="56" presetID="22" presetClass="entr" presetSubtype="8" fill="hold" grpId="0" nodeType="after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wipe(left)">
                                      <p:cBhvr>
                                        <p:cTn id="58" dur="500"/>
                                        <p:tgtEl>
                                          <p:spTgt spid="37"/>
                                        </p:tgtEl>
                                      </p:cBhvr>
                                    </p:animEffect>
                                  </p:childTnLst>
                                </p:cTn>
                              </p:par>
                            </p:childTnLst>
                          </p:cTn>
                        </p:par>
                        <p:par>
                          <p:cTn id="59" fill="hold">
                            <p:stCondLst>
                              <p:cond delay="5000"/>
                            </p:stCondLst>
                            <p:childTnLst>
                              <p:par>
                                <p:cTn id="60" presetID="10" presetClass="entr" presetSubtype="0" fill="hold" grpId="0" nodeType="after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p:bldP spid="31" grpId="0"/>
      <p:bldP spid="33" grpId="0" animBg="1"/>
      <p:bldP spid="34" grpId="0"/>
      <p:bldP spid="36" grpId="0" animBg="1"/>
      <p:bldP spid="37" grpId="0" animBg="1"/>
      <p:bldP spid="38" grpId="0" animBg="1"/>
      <p:bldP spid="39" grpId="0" animBg="1"/>
      <p:bldP spid="41" grpId="0" animBg="1"/>
      <p:bldP spid="4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ˈKoʊvri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1235" y="495100"/>
            <a:ext cx="3489529" cy="885578"/>
          </a:xfrm>
          <a:prstGeom prst="rect">
            <a:avLst/>
          </a:prstGeom>
          <a:noFill/>
          <a:extLst>
            <a:ext uri="{909E8E84-426E-40DD-AFC4-6F175D3DCCD1}">
              <a14:hiddenFill xmlns:a14="http://schemas.microsoft.com/office/drawing/2010/main">
                <a:solidFill>
                  <a:srgbClr val="FFFFFF"/>
                </a:solidFill>
              </a14:hiddenFill>
            </a:ext>
          </a:extLst>
        </p:spPr>
      </p:pic>
      <p:sp>
        <p:nvSpPr>
          <p:cNvPr id="24" name="Oval 23"/>
          <p:cNvSpPr/>
          <p:nvPr/>
        </p:nvSpPr>
        <p:spPr>
          <a:xfrm>
            <a:off x="1912410" y="2035783"/>
            <a:ext cx="1042737" cy="104273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5578031" y="2035783"/>
            <a:ext cx="1042737" cy="1042737"/>
          </a:xfrm>
          <a:prstGeom prst="ellipse">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484284" y="1883383"/>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955147" y="4209488"/>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578031" y="5252225"/>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687567" y="3984899"/>
            <a:ext cx="1042737" cy="10427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987982" y="2233985"/>
            <a:ext cx="891591" cy="646331"/>
          </a:xfrm>
          <a:prstGeom prst="rect">
            <a:avLst/>
          </a:prstGeom>
          <a:noFill/>
        </p:spPr>
        <p:txBody>
          <a:bodyPr wrap="none" rtlCol="0">
            <a:spAutoFit/>
          </a:bodyPr>
          <a:lstStyle/>
          <a:p>
            <a:pPr algn="ctr"/>
            <a:r>
              <a:rPr lang="en-US" b="1" dirty="0"/>
              <a:t>ORIGIN</a:t>
            </a:r>
          </a:p>
          <a:p>
            <a:pPr algn="ctr"/>
            <a:r>
              <a:rPr lang="en-US" b="1" dirty="0"/>
              <a:t>NODE</a:t>
            </a:r>
          </a:p>
        </p:txBody>
      </p:sp>
      <p:sp>
        <p:nvSpPr>
          <p:cNvPr id="31" name="TextBox 30"/>
          <p:cNvSpPr txBox="1"/>
          <p:nvPr/>
        </p:nvSpPr>
        <p:spPr>
          <a:xfrm>
            <a:off x="606767" y="1631188"/>
            <a:ext cx="6510628" cy="369332"/>
          </a:xfrm>
          <a:prstGeom prst="rect">
            <a:avLst/>
          </a:prstGeom>
          <a:noFill/>
        </p:spPr>
        <p:txBody>
          <a:bodyPr wrap="none" rtlCol="0">
            <a:spAutoFit/>
          </a:bodyPr>
          <a:lstStyle/>
          <a:p>
            <a:pPr algn="ctr"/>
            <a:r>
              <a:rPr lang="en-US" b="1" dirty="0"/>
              <a:t>j3hdkil4juppzdz2z3hiybauoagcq4rz3lcqygge5tmg2ea7vs3q.b32.i2p</a:t>
            </a:r>
          </a:p>
        </p:txBody>
      </p:sp>
      <p:sp>
        <p:nvSpPr>
          <p:cNvPr id="33" name="TextBox 32"/>
          <p:cNvSpPr txBox="1"/>
          <p:nvPr/>
        </p:nvSpPr>
        <p:spPr>
          <a:xfrm>
            <a:off x="5554634" y="2233985"/>
            <a:ext cx="1089529" cy="646331"/>
          </a:xfrm>
          <a:prstGeom prst="rect">
            <a:avLst/>
          </a:prstGeom>
          <a:noFill/>
        </p:spPr>
        <p:txBody>
          <a:bodyPr wrap="none" rtlCol="0">
            <a:spAutoFit/>
          </a:bodyPr>
          <a:lstStyle/>
          <a:p>
            <a:pPr algn="ctr"/>
            <a:r>
              <a:rPr lang="en-US" b="1" dirty="0"/>
              <a:t>LOGGING</a:t>
            </a:r>
          </a:p>
          <a:p>
            <a:pPr algn="ctr"/>
            <a:r>
              <a:rPr lang="en-US" b="1" dirty="0"/>
              <a:t>NODE</a:t>
            </a:r>
          </a:p>
        </p:txBody>
      </p:sp>
      <p:sp>
        <p:nvSpPr>
          <p:cNvPr id="40" name="TextBox 39"/>
          <p:cNvSpPr txBox="1"/>
          <p:nvPr/>
        </p:nvSpPr>
        <p:spPr>
          <a:xfrm>
            <a:off x="3445849" y="2174308"/>
            <a:ext cx="1657313" cy="369332"/>
          </a:xfrm>
          <a:prstGeom prst="rect">
            <a:avLst/>
          </a:prstGeom>
          <a:noFill/>
        </p:spPr>
        <p:txBody>
          <a:bodyPr wrap="none" rtlCol="0">
            <a:spAutoFit/>
          </a:bodyPr>
          <a:lstStyle/>
          <a:p>
            <a:pPr algn="ctr"/>
            <a:r>
              <a:rPr lang="en-US" dirty="0" err="1"/>
              <a:t>Tx</a:t>
            </a:r>
            <a:r>
              <a:rPr lang="en-US" dirty="0"/>
              <a:t> ID: 375wd4h</a:t>
            </a:r>
          </a:p>
        </p:txBody>
      </p:sp>
      <p:sp>
        <p:nvSpPr>
          <p:cNvPr id="41" name="Oval 40"/>
          <p:cNvSpPr/>
          <p:nvPr/>
        </p:nvSpPr>
        <p:spPr>
          <a:xfrm>
            <a:off x="127912" y="1625928"/>
            <a:ext cx="7315200" cy="374592"/>
          </a:xfrm>
          <a:prstGeom prst="ellipse">
            <a:avLst/>
          </a:prstGeom>
          <a:noFill/>
          <a:ln w="28575">
            <a:solidFill>
              <a:srgbClr val="F84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97" name="Group 4096"/>
          <p:cNvGrpSpPr/>
          <p:nvPr/>
        </p:nvGrpSpPr>
        <p:grpSpPr>
          <a:xfrm>
            <a:off x="3104706" y="2423598"/>
            <a:ext cx="2323766" cy="272715"/>
            <a:chOff x="3104706" y="2423598"/>
            <a:chExt cx="2323766" cy="272715"/>
          </a:xfrm>
        </p:grpSpPr>
        <p:sp>
          <p:nvSpPr>
            <p:cNvPr id="39" name="Right Arrow 38"/>
            <p:cNvSpPr/>
            <p:nvPr/>
          </p:nvSpPr>
          <p:spPr>
            <a:xfrm>
              <a:off x="3104706" y="2423598"/>
              <a:ext cx="2323766"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261339" y="2470150"/>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3562181" y="2470318"/>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3842025" y="2469982"/>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4142867" y="2470150"/>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416708" y="2468744"/>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4717550" y="2468912"/>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012348" y="2468576"/>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99" name="Group 4098"/>
          <p:cNvGrpSpPr/>
          <p:nvPr/>
        </p:nvGrpSpPr>
        <p:grpSpPr>
          <a:xfrm>
            <a:off x="3784717" y="3068342"/>
            <a:ext cx="2006480" cy="1172328"/>
            <a:chOff x="3784717" y="3068342"/>
            <a:chExt cx="2006480" cy="1172328"/>
          </a:xfrm>
        </p:grpSpPr>
        <p:sp>
          <p:nvSpPr>
            <p:cNvPr id="32" name="Right Arrow 31"/>
            <p:cNvSpPr/>
            <p:nvPr/>
          </p:nvSpPr>
          <p:spPr>
            <a:xfrm rot="8285617">
              <a:off x="3784717" y="3557589"/>
              <a:ext cx="2006480"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rot="19034800">
              <a:off x="4237461" y="4057790"/>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rot="19034800">
              <a:off x="4458478" y="3853689"/>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rot="19034800">
              <a:off x="4663735" y="3663472"/>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rot="19034800">
              <a:off x="4884752" y="3459371"/>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rot="19034800">
              <a:off x="5084875" y="3272443"/>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rot="19034800">
              <a:off x="5305892" y="3068342"/>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02" name="Group 4101"/>
          <p:cNvGrpSpPr/>
          <p:nvPr/>
        </p:nvGrpSpPr>
        <p:grpSpPr>
          <a:xfrm>
            <a:off x="6791060" y="2379614"/>
            <a:ext cx="2553890" cy="280017"/>
            <a:chOff x="6791060" y="2379614"/>
            <a:chExt cx="2553890" cy="280017"/>
          </a:xfrm>
        </p:grpSpPr>
        <p:sp>
          <p:nvSpPr>
            <p:cNvPr id="37" name="Right Arrow 36"/>
            <p:cNvSpPr/>
            <p:nvPr/>
          </p:nvSpPr>
          <p:spPr>
            <a:xfrm rot="21426440">
              <a:off x="6791060" y="2379614"/>
              <a:ext cx="2553890"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rot="21435782">
              <a:off x="6957408" y="2476751"/>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rot="21435782">
              <a:off x="7257915" y="2462554"/>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rot="21435782">
              <a:off x="7537424" y="2448855"/>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rot="21435782">
              <a:off x="7837931" y="2434658"/>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rot="21435782">
              <a:off x="8111392" y="2420177"/>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rot="21435782">
              <a:off x="8411899" y="2405979"/>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rot="21435782">
              <a:off x="8706345" y="2391567"/>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rot="21435782">
              <a:off x="8985724" y="2382473"/>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00" name="Group 4099"/>
          <p:cNvGrpSpPr/>
          <p:nvPr/>
        </p:nvGrpSpPr>
        <p:grpSpPr>
          <a:xfrm>
            <a:off x="4043218" y="4956753"/>
            <a:ext cx="1534214" cy="494644"/>
            <a:chOff x="4043218" y="4956753"/>
            <a:chExt cx="1534214" cy="494644"/>
          </a:xfrm>
        </p:grpSpPr>
        <p:sp>
          <p:nvSpPr>
            <p:cNvPr id="35" name="Right Arrow 34"/>
            <p:cNvSpPr/>
            <p:nvPr/>
          </p:nvSpPr>
          <p:spPr>
            <a:xfrm rot="1264064">
              <a:off x="4043218" y="5109915"/>
              <a:ext cx="1534214"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rot="1242695">
              <a:off x="4259933" y="4956753"/>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rot="1242695">
              <a:off x="4541273" y="5063307"/>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rot="1242695">
              <a:off x="4803151" y="5161963"/>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rot="1242695">
              <a:off x="5084491" y="5268517"/>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01" name="Group 4100"/>
          <p:cNvGrpSpPr/>
          <p:nvPr/>
        </p:nvGrpSpPr>
        <p:grpSpPr>
          <a:xfrm>
            <a:off x="6611316" y="4917872"/>
            <a:ext cx="1090864" cy="507681"/>
            <a:chOff x="6611316" y="4917872"/>
            <a:chExt cx="1090864" cy="507681"/>
          </a:xfrm>
        </p:grpSpPr>
        <p:sp>
          <p:nvSpPr>
            <p:cNvPr id="36" name="Right Arrow 35"/>
            <p:cNvSpPr/>
            <p:nvPr/>
          </p:nvSpPr>
          <p:spPr>
            <a:xfrm rot="19603495">
              <a:off x="6611316" y="5007755"/>
              <a:ext cx="1090864" cy="2727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rot="19560384">
              <a:off x="6797953" y="5242673"/>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rot="19560384">
              <a:off x="7047475" y="5074611"/>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rot="19560384">
              <a:off x="7279305" y="4917872"/>
              <a:ext cx="123211" cy="182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0030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97"/>
                                        </p:tgtEl>
                                        <p:attrNameLst>
                                          <p:attrName>style.visibility</p:attrName>
                                        </p:attrNameLst>
                                      </p:cBhvr>
                                      <p:to>
                                        <p:strVal val="visible"/>
                                      </p:to>
                                    </p:set>
                                    <p:animEffect transition="in" filter="fade">
                                      <p:cBhvr>
                                        <p:cTn id="7" dur="500"/>
                                        <p:tgtEl>
                                          <p:spTgt spid="4097"/>
                                        </p:tgtEl>
                                      </p:cBhvr>
                                    </p:animEffect>
                                  </p:childTnLst>
                                </p:cTn>
                              </p:par>
                              <p:par>
                                <p:cTn id="8" presetID="10" presetClass="entr" presetSubtype="0" fill="hold" nodeType="withEffect">
                                  <p:stCondLst>
                                    <p:cond delay="0"/>
                                  </p:stCondLst>
                                  <p:childTnLst>
                                    <p:set>
                                      <p:cBhvr>
                                        <p:cTn id="9" dur="1" fill="hold">
                                          <p:stCondLst>
                                            <p:cond delay="0"/>
                                          </p:stCondLst>
                                        </p:cTn>
                                        <p:tgtEl>
                                          <p:spTgt spid="4102"/>
                                        </p:tgtEl>
                                        <p:attrNameLst>
                                          <p:attrName>style.visibility</p:attrName>
                                        </p:attrNameLst>
                                      </p:cBhvr>
                                      <p:to>
                                        <p:strVal val="visible"/>
                                      </p:to>
                                    </p:set>
                                    <p:animEffect transition="in" filter="fade">
                                      <p:cBhvr>
                                        <p:cTn id="10" dur="500"/>
                                        <p:tgtEl>
                                          <p:spTgt spid="4102"/>
                                        </p:tgtEl>
                                      </p:cBhvr>
                                    </p:animEffect>
                                  </p:childTnLst>
                                </p:cTn>
                              </p:par>
                              <p:par>
                                <p:cTn id="11" presetID="10" presetClass="entr" presetSubtype="0" fill="hold" nodeType="withEffect">
                                  <p:stCondLst>
                                    <p:cond delay="0"/>
                                  </p:stCondLst>
                                  <p:childTnLst>
                                    <p:set>
                                      <p:cBhvr>
                                        <p:cTn id="12" dur="1" fill="hold">
                                          <p:stCondLst>
                                            <p:cond delay="0"/>
                                          </p:stCondLst>
                                        </p:cTn>
                                        <p:tgtEl>
                                          <p:spTgt spid="4099"/>
                                        </p:tgtEl>
                                        <p:attrNameLst>
                                          <p:attrName>style.visibility</p:attrName>
                                        </p:attrNameLst>
                                      </p:cBhvr>
                                      <p:to>
                                        <p:strVal val="visible"/>
                                      </p:to>
                                    </p:set>
                                    <p:animEffect transition="in" filter="fade">
                                      <p:cBhvr>
                                        <p:cTn id="13" dur="500"/>
                                        <p:tgtEl>
                                          <p:spTgt spid="4099"/>
                                        </p:tgtEl>
                                      </p:cBhvr>
                                    </p:animEffect>
                                  </p:childTnLst>
                                </p:cTn>
                              </p:par>
                              <p:par>
                                <p:cTn id="14" presetID="10" presetClass="entr" presetSubtype="0" fill="hold" nodeType="withEffect">
                                  <p:stCondLst>
                                    <p:cond delay="0"/>
                                  </p:stCondLst>
                                  <p:childTnLst>
                                    <p:set>
                                      <p:cBhvr>
                                        <p:cTn id="15" dur="1" fill="hold">
                                          <p:stCondLst>
                                            <p:cond delay="0"/>
                                          </p:stCondLst>
                                        </p:cTn>
                                        <p:tgtEl>
                                          <p:spTgt spid="4100"/>
                                        </p:tgtEl>
                                        <p:attrNameLst>
                                          <p:attrName>style.visibility</p:attrName>
                                        </p:attrNameLst>
                                      </p:cBhvr>
                                      <p:to>
                                        <p:strVal val="visible"/>
                                      </p:to>
                                    </p:set>
                                    <p:animEffect transition="in" filter="fade">
                                      <p:cBhvr>
                                        <p:cTn id="16" dur="500"/>
                                        <p:tgtEl>
                                          <p:spTgt spid="4100"/>
                                        </p:tgtEl>
                                      </p:cBhvr>
                                    </p:animEffect>
                                  </p:childTnLst>
                                </p:cTn>
                              </p:par>
                              <p:par>
                                <p:cTn id="17" presetID="10" presetClass="entr" presetSubtype="0" fill="hold" nodeType="withEffect">
                                  <p:stCondLst>
                                    <p:cond delay="0"/>
                                  </p:stCondLst>
                                  <p:childTnLst>
                                    <p:set>
                                      <p:cBhvr>
                                        <p:cTn id="18" dur="1" fill="hold">
                                          <p:stCondLst>
                                            <p:cond delay="0"/>
                                          </p:stCondLst>
                                        </p:cTn>
                                        <p:tgtEl>
                                          <p:spTgt spid="4101"/>
                                        </p:tgtEl>
                                        <p:attrNameLst>
                                          <p:attrName>style.visibility</p:attrName>
                                        </p:attrNameLst>
                                      </p:cBhvr>
                                      <p:to>
                                        <p:strVal val="visible"/>
                                      </p:to>
                                    </p:set>
                                    <p:animEffect transition="in" filter="fade">
                                      <p:cBhvr>
                                        <p:cTn id="19" dur="500"/>
                                        <p:tgtEl>
                                          <p:spTgt spid="4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Stealth Addresses</a:t>
            </a:r>
          </a:p>
        </p:txBody>
      </p:sp>
      <p:sp>
        <p:nvSpPr>
          <p:cNvPr id="56" name="Rectangle 55"/>
          <p:cNvSpPr/>
          <p:nvPr/>
        </p:nvSpPr>
        <p:spPr>
          <a:xfrm>
            <a:off x="1571748" y="2194730"/>
            <a:ext cx="2277978" cy="4318366"/>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318285" y="1610993"/>
            <a:ext cx="1100429" cy="369332"/>
          </a:xfrm>
          <a:prstGeom prst="rect">
            <a:avLst/>
          </a:prstGeom>
          <a:noFill/>
        </p:spPr>
        <p:txBody>
          <a:bodyPr wrap="none" rtlCol="0">
            <a:spAutoFit/>
          </a:bodyPr>
          <a:lstStyle/>
          <a:p>
            <a:pPr algn="ctr"/>
            <a:r>
              <a:rPr lang="en-US" b="1" dirty="0"/>
              <a:t>OUTPUTS</a:t>
            </a:r>
          </a:p>
        </p:txBody>
      </p:sp>
      <p:sp>
        <p:nvSpPr>
          <p:cNvPr id="6" name="Rounded Rectangle 5"/>
          <p:cNvSpPr/>
          <p:nvPr/>
        </p:nvSpPr>
        <p:spPr>
          <a:xfrm>
            <a:off x="2160522" y="4328179"/>
            <a:ext cx="1103504" cy="529389"/>
          </a:xfrm>
          <a:prstGeom prst="roundRect">
            <a:avLst/>
          </a:prstGeom>
          <a:solidFill>
            <a:srgbClr val="6FD5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XMR</a:t>
            </a:r>
          </a:p>
        </p:txBody>
      </p:sp>
      <p:grpSp>
        <p:nvGrpSpPr>
          <p:cNvPr id="14" name="Group 13"/>
          <p:cNvGrpSpPr/>
          <p:nvPr/>
        </p:nvGrpSpPr>
        <p:grpSpPr>
          <a:xfrm>
            <a:off x="7225643" y="2814642"/>
            <a:ext cx="3394609" cy="1467352"/>
            <a:chOff x="7225643" y="2718388"/>
            <a:chExt cx="3394609" cy="1467352"/>
          </a:xfrm>
        </p:grpSpPr>
        <p:cxnSp>
          <p:nvCxnSpPr>
            <p:cNvPr id="21" name="Straight Connector 20"/>
            <p:cNvCxnSpPr>
              <a:cxnSpLocks/>
            </p:cNvCxnSpPr>
            <p:nvPr/>
          </p:nvCxnSpPr>
          <p:spPr>
            <a:xfrm>
              <a:off x="7725958" y="2978264"/>
              <a:ext cx="0" cy="1207476"/>
            </a:xfrm>
            <a:prstGeom prst="line">
              <a:avLst/>
            </a:prstGeom>
            <a:ln w="1905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cxnSpLocks/>
            </p:cNvCxnSpPr>
            <p:nvPr/>
          </p:nvCxnSpPr>
          <p:spPr>
            <a:xfrm>
              <a:off x="7725958" y="2978264"/>
              <a:ext cx="1242902" cy="0"/>
            </a:xfrm>
            <a:prstGeom prst="line">
              <a:avLst/>
            </a:prstGeom>
            <a:ln w="1905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cxnSpLocks/>
            </p:cNvCxnSpPr>
            <p:nvPr/>
          </p:nvCxnSpPr>
          <p:spPr>
            <a:xfrm>
              <a:off x="7225643" y="4185740"/>
              <a:ext cx="500315" cy="0"/>
            </a:xfrm>
            <a:prstGeom prst="line">
              <a:avLst/>
            </a:prstGeom>
            <a:ln w="1905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6" name="Rounded Rectangle 35"/>
            <p:cNvSpPr/>
            <p:nvPr/>
          </p:nvSpPr>
          <p:spPr>
            <a:xfrm>
              <a:off x="8968860" y="2718388"/>
              <a:ext cx="1651392"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Back to Sender</a:t>
              </a:r>
            </a:p>
          </p:txBody>
        </p:sp>
      </p:grpSp>
      <p:grpSp>
        <p:nvGrpSpPr>
          <p:cNvPr id="4" name="Group 3"/>
          <p:cNvGrpSpPr/>
          <p:nvPr/>
        </p:nvGrpSpPr>
        <p:grpSpPr>
          <a:xfrm>
            <a:off x="7225643" y="4889027"/>
            <a:ext cx="3394609" cy="1482446"/>
            <a:chOff x="7225643" y="4792773"/>
            <a:chExt cx="3394609" cy="1482446"/>
          </a:xfrm>
        </p:grpSpPr>
        <p:cxnSp>
          <p:nvCxnSpPr>
            <p:cNvPr id="13" name="Straight Connector 12"/>
            <p:cNvCxnSpPr>
              <a:cxnSpLocks/>
            </p:cNvCxnSpPr>
            <p:nvPr/>
          </p:nvCxnSpPr>
          <p:spPr>
            <a:xfrm>
              <a:off x="7725958" y="4792773"/>
              <a:ext cx="0" cy="1214176"/>
            </a:xfrm>
            <a:prstGeom prst="line">
              <a:avLst/>
            </a:prstGeom>
            <a:ln w="19050">
              <a:solidFill>
                <a:srgbClr val="F84836"/>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25643" y="4792773"/>
              <a:ext cx="500315" cy="0"/>
            </a:xfrm>
            <a:prstGeom prst="line">
              <a:avLst/>
            </a:prstGeom>
            <a:ln w="19050">
              <a:solidFill>
                <a:srgbClr val="F84836"/>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725958" y="6006949"/>
              <a:ext cx="1242902" cy="0"/>
            </a:xfrm>
            <a:prstGeom prst="line">
              <a:avLst/>
            </a:prstGeom>
            <a:ln w="19050">
              <a:solidFill>
                <a:srgbClr val="F84836"/>
              </a:solidFill>
              <a:prstDash val="sysDot"/>
            </a:ln>
          </p:spPr>
          <p:style>
            <a:lnRef idx="1">
              <a:schemeClr val="accent1"/>
            </a:lnRef>
            <a:fillRef idx="0">
              <a:schemeClr val="accent1"/>
            </a:fillRef>
            <a:effectRef idx="0">
              <a:schemeClr val="accent1"/>
            </a:effectRef>
            <a:fontRef idx="minor">
              <a:schemeClr val="tx1"/>
            </a:fontRef>
          </p:style>
        </p:cxnSp>
        <p:sp>
          <p:nvSpPr>
            <p:cNvPr id="37" name="Rounded Rectangle 36"/>
            <p:cNvSpPr/>
            <p:nvPr/>
          </p:nvSpPr>
          <p:spPr>
            <a:xfrm>
              <a:off x="8968860" y="5745830"/>
              <a:ext cx="1651392"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To Receiver</a:t>
              </a:r>
            </a:p>
          </p:txBody>
        </p:sp>
      </p:grpSp>
      <p:sp>
        <p:nvSpPr>
          <p:cNvPr id="54" name="TextBox 53"/>
          <p:cNvSpPr txBox="1"/>
          <p:nvPr/>
        </p:nvSpPr>
        <p:spPr>
          <a:xfrm>
            <a:off x="2263916" y="1609933"/>
            <a:ext cx="893643" cy="369332"/>
          </a:xfrm>
          <a:prstGeom prst="rect">
            <a:avLst/>
          </a:prstGeom>
          <a:noFill/>
        </p:spPr>
        <p:txBody>
          <a:bodyPr wrap="none" rtlCol="0">
            <a:spAutoFit/>
          </a:bodyPr>
          <a:lstStyle/>
          <a:p>
            <a:pPr algn="ctr"/>
            <a:r>
              <a:rPr lang="en-US" b="1" dirty="0"/>
              <a:t>INPUTS</a:t>
            </a:r>
          </a:p>
        </p:txBody>
      </p:sp>
      <p:grpSp>
        <p:nvGrpSpPr>
          <p:cNvPr id="20" name="Group 19"/>
          <p:cNvGrpSpPr/>
          <p:nvPr/>
        </p:nvGrpSpPr>
        <p:grpSpPr>
          <a:xfrm>
            <a:off x="2712273" y="2212101"/>
            <a:ext cx="4865103" cy="2946440"/>
            <a:chOff x="2712273" y="2212101"/>
            <a:chExt cx="4865103" cy="2946440"/>
          </a:xfrm>
        </p:grpSpPr>
        <p:sp>
          <p:nvSpPr>
            <p:cNvPr id="9" name="Rounded Rectangle 8"/>
            <p:cNvSpPr/>
            <p:nvPr/>
          </p:nvSpPr>
          <p:spPr>
            <a:xfrm>
              <a:off x="4506927" y="4027574"/>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ey5f8ne58nh5nogsefwjw</a:t>
              </a:r>
            </a:p>
          </p:txBody>
        </p:sp>
        <p:sp>
          <p:nvSpPr>
            <p:cNvPr id="10" name="Rounded Rectangle 9"/>
            <p:cNvSpPr/>
            <p:nvPr/>
          </p:nvSpPr>
          <p:spPr>
            <a:xfrm>
              <a:off x="4506929" y="4629152"/>
              <a:ext cx="2723147" cy="529389"/>
            </a:xfrm>
            <a:prstGeom prst="round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58fmd8jhybwnng8nengf</a:t>
              </a:r>
            </a:p>
          </p:txBody>
        </p:sp>
        <p:grpSp>
          <p:nvGrpSpPr>
            <p:cNvPr id="45" name="Group 44"/>
            <p:cNvGrpSpPr/>
            <p:nvPr/>
          </p:nvGrpSpPr>
          <p:grpSpPr>
            <a:xfrm flipH="1">
              <a:off x="3995586" y="4281994"/>
              <a:ext cx="500315" cy="630902"/>
              <a:chOff x="5795267" y="4041361"/>
              <a:chExt cx="500315" cy="630902"/>
            </a:xfrm>
          </p:grpSpPr>
          <p:cxnSp>
            <p:nvCxnSpPr>
              <p:cNvPr id="38" name="Straight Connector 37"/>
              <p:cNvCxnSpPr>
                <a:cxnSpLocks/>
              </p:cNvCxnSpPr>
              <p:nvPr/>
            </p:nvCxnSpPr>
            <p:spPr>
              <a:xfrm flipH="1">
                <a:off x="6295582" y="4041361"/>
                <a:ext cx="0" cy="630902"/>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795267" y="4065230"/>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795267" y="4672263"/>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46" name="Straight Connector 45"/>
            <p:cNvCxnSpPr>
              <a:cxnSpLocks/>
              <a:endCxn id="6" idx="3"/>
            </p:cNvCxnSpPr>
            <p:nvPr/>
          </p:nvCxnSpPr>
          <p:spPr>
            <a:xfrm flipH="1">
              <a:off x="3264026" y="4588862"/>
              <a:ext cx="742194" cy="4012"/>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7" name="Hexagon 46"/>
            <p:cNvSpPr/>
            <p:nvPr/>
          </p:nvSpPr>
          <p:spPr>
            <a:xfrm>
              <a:off x="4495901" y="2212101"/>
              <a:ext cx="3081475" cy="5303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charset="0"/>
                  <a:ea typeface="Calibri" charset="0"/>
                  <a:cs typeface="Calibri" charset="0"/>
                </a:rPr>
                <a:t>Commitment public key</a:t>
              </a:r>
            </a:p>
          </p:txBody>
        </p:sp>
        <p:cxnSp>
          <p:nvCxnSpPr>
            <p:cNvPr id="19" name="Connector: Elbow 18"/>
            <p:cNvCxnSpPr>
              <a:stCxn id="6" idx="0"/>
              <a:endCxn id="47" idx="3"/>
            </p:cNvCxnSpPr>
            <p:nvPr/>
          </p:nvCxnSpPr>
          <p:spPr>
            <a:xfrm rot="5400000" flipH="1" flipV="1">
              <a:off x="2678636" y="2510915"/>
              <a:ext cx="1850902" cy="1783627"/>
            </a:xfrm>
            <a:prstGeom prst="bentConnector2">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41730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500"/>
                                        <p:tgtEl>
                                          <p:spTgt spid="5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6" grpId="0" animBg="1"/>
      <p:bldP spid="5" grpId="0"/>
      <p:bldP spid="6" grpId="0" animBg="1"/>
      <p:bldP spid="5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D80D6E74-B667-4A1B-9A14-8162F9D1C0C2}"/>
              </a:ext>
            </a:extLst>
          </p:cNvPr>
          <p:cNvCxnSpPr/>
          <p:nvPr/>
        </p:nvCxnSpPr>
        <p:spPr>
          <a:xfrm flipH="1">
            <a:off x="7490536" y="3476135"/>
            <a:ext cx="511341"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pPr algn="ctr"/>
            <a:r>
              <a:rPr lang="en-US" b="1" dirty="0"/>
              <a:t>Summary</a:t>
            </a:r>
          </a:p>
        </p:txBody>
      </p:sp>
      <p:grpSp>
        <p:nvGrpSpPr>
          <p:cNvPr id="43" name="Group 42"/>
          <p:cNvGrpSpPr/>
          <p:nvPr/>
        </p:nvGrpSpPr>
        <p:grpSpPr>
          <a:xfrm>
            <a:off x="1333236" y="2304303"/>
            <a:ext cx="9750116" cy="3556831"/>
            <a:chOff x="1400105" y="2175966"/>
            <a:chExt cx="9750116" cy="3556831"/>
          </a:xfrm>
        </p:grpSpPr>
        <p:sp>
          <p:nvSpPr>
            <p:cNvPr id="4" name="Rounded Rectangle 4"/>
            <p:cNvSpPr/>
            <p:nvPr/>
          </p:nvSpPr>
          <p:spPr>
            <a:xfrm>
              <a:off x="1400107" y="2175966"/>
              <a:ext cx="2723145" cy="529389"/>
            </a:xfrm>
            <a:prstGeom prst="roundRect">
              <a:avLst/>
            </a:prstGeom>
            <a:gradFill flip="none" rotWithShape="1">
              <a:gsLst>
                <a:gs pos="0">
                  <a:srgbClr val="1EA185"/>
                </a:gs>
                <a:gs pos="100000">
                  <a:schemeClr val="accent1">
                    <a:lumMod val="60000"/>
                    <a:lumOff val="40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a:t>
              </a:r>
              <a:r>
                <a:rPr lang="en-US" dirty="0" err="1">
                  <a:solidFill>
                    <a:schemeClr val="tx1"/>
                  </a:solidFill>
                </a:rPr>
                <a:t>Tx</a:t>
              </a:r>
              <a:r>
                <a:rPr lang="en-US" dirty="0">
                  <a:solidFill>
                    <a:schemeClr val="tx1"/>
                  </a:solidFill>
                </a:rPr>
                <a:t> ID fgwinw3fwtk54)</a:t>
              </a:r>
            </a:p>
          </p:txBody>
        </p:sp>
        <p:sp>
          <p:nvSpPr>
            <p:cNvPr id="5" name="Rounded Rectangle 5"/>
            <p:cNvSpPr/>
            <p:nvPr/>
          </p:nvSpPr>
          <p:spPr>
            <a:xfrm>
              <a:off x="1400106" y="2782432"/>
              <a:ext cx="2723147" cy="529389"/>
            </a:xfrm>
            <a:prstGeom prst="roundRect">
              <a:avLst/>
            </a:prstGeom>
            <a:gradFill flip="none" rotWithShape="1">
              <a:gsLst>
                <a:gs pos="0">
                  <a:srgbClr val="1EA185"/>
                </a:gs>
                <a:gs pos="100000">
                  <a:schemeClr val="accent1">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 (</a:t>
              </a:r>
              <a:r>
                <a:rPr lang="en-US" dirty="0" err="1">
                  <a:solidFill>
                    <a:schemeClr val="tx1"/>
                  </a:solidFill>
                </a:rPr>
                <a:t>Tx</a:t>
              </a:r>
              <a:r>
                <a:rPr lang="en-US" dirty="0">
                  <a:solidFill>
                    <a:schemeClr val="tx1"/>
                  </a:solidFill>
                </a:rPr>
                <a:t> ID hng6iwfumwf8)</a:t>
              </a:r>
            </a:p>
          </p:txBody>
        </p:sp>
        <p:sp>
          <p:nvSpPr>
            <p:cNvPr id="6" name="Rounded Rectangle 6"/>
            <p:cNvSpPr/>
            <p:nvPr/>
          </p:nvSpPr>
          <p:spPr>
            <a:xfrm>
              <a:off x="1400105" y="3388898"/>
              <a:ext cx="2723147" cy="529389"/>
            </a:xfrm>
            <a:prstGeom prst="roundRect">
              <a:avLst/>
            </a:prstGeom>
            <a:gradFill flip="none" rotWithShape="1">
              <a:gsLst>
                <a:gs pos="0">
                  <a:srgbClr val="1EA185"/>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 (</a:t>
              </a:r>
              <a:r>
                <a:rPr lang="en-US" dirty="0" err="1">
                  <a:solidFill>
                    <a:schemeClr val="tx1"/>
                  </a:solidFill>
                </a:rPr>
                <a:t>Tx</a:t>
              </a:r>
              <a:r>
                <a:rPr lang="en-US" dirty="0">
                  <a:solidFill>
                    <a:schemeClr val="tx1"/>
                  </a:solidFill>
                </a:rPr>
                <a:t> ID twv8mf8dnfas)</a:t>
              </a:r>
            </a:p>
          </p:txBody>
        </p:sp>
        <p:sp>
          <p:nvSpPr>
            <p:cNvPr id="7" name="Rounded Rectangle 7"/>
            <p:cNvSpPr/>
            <p:nvPr/>
          </p:nvSpPr>
          <p:spPr>
            <a:xfrm>
              <a:off x="1400107" y="3990476"/>
              <a:ext cx="2723147" cy="529389"/>
            </a:xfrm>
            <a:prstGeom prst="roundRect">
              <a:avLst/>
            </a:prstGeom>
            <a:gradFill flip="none" rotWithShape="1">
              <a:gsLst>
                <a:gs pos="0">
                  <a:srgbClr val="1EA185"/>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 (</a:t>
              </a:r>
              <a:r>
                <a:rPr lang="en-US" dirty="0" err="1">
                  <a:solidFill>
                    <a:schemeClr val="tx1"/>
                  </a:solidFill>
                </a:rPr>
                <a:t>Tx</a:t>
              </a:r>
              <a:r>
                <a:rPr lang="en-US" dirty="0">
                  <a:solidFill>
                    <a:schemeClr val="tx1"/>
                  </a:solidFill>
                </a:rPr>
                <a:t> ID wn3f4diiijffwn)</a:t>
              </a:r>
            </a:p>
          </p:txBody>
        </p:sp>
        <p:sp>
          <p:nvSpPr>
            <p:cNvPr id="8" name="Rounded Rectangle 8"/>
            <p:cNvSpPr/>
            <p:nvPr/>
          </p:nvSpPr>
          <p:spPr>
            <a:xfrm>
              <a:off x="1400106" y="4596942"/>
              <a:ext cx="2723147" cy="529389"/>
            </a:xfrm>
            <a:prstGeom prst="roundRect">
              <a:avLst/>
            </a:prstGeom>
            <a:gradFill flip="none" rotWithShape="1">
              <a:gsLst>
                <a:gs pos="0">
                  <a:srgbClr val="1EA185"/>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 (</a:t>
              </a:r>
              <a:r>
                <a:rPr lang="en-US" dirty="0" err="1">
                  <a:solidFill>
                    <a:schemeClr val="tx1"/>
                  </a:solidFill>
                </a:rPr>
                <a:t>Tx</a:t>
              </a:r>
              <a:r>
                <a:rPr lang="en-US" dirty="0">
                  <a:solidFill>
                    <a:schemeClr val="tx1"/>
                  </a:solidFill>
                </a:rPr>
                <a:t> ID n48gfwmfdki)</a:t>
              </a:r>
            </a:p>
          </p:txBody>
        </p:sp>
        <p:sp>
          <p:nvSpPr>
            <p:cNvPr id="9" name="Rounded Rectangle 9"/>
            <p:cNvSpPr/>
            <p:nvPr/>
          </p:nvSpPr>
          <p:spPr>
            <a:xfrm>
              <a:off x="1400105" y="5203408"/>
              <a:ext cx="2723147" cy="529389"/>
            </a:xfrm>
            <a:prstGeom prst="roundRect">
              <a:avLst/>
            </a:prstGeom>
            <a:gradFill flip="none" rotWithShape="1">
              <a:gsLst>
                <a:gs pos="0">
                  <a:srgbClr val="1EA185"/>
                </a:gs>
                <a:gs pos="100000">
                  <a:schemeClr val="accent1">
                    <a:lumMod val="60000"/>
                    <a:lumOff val="40000"/>
                    <a:shade val="100000"/>
                    <a:satMod val="11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 (</a:t>
              </a:r>
              <a:r>
                <a:rPr lang="en-US" dirty="0" err="1">
                  <a:solidFill>
                    <a:schemeClr val="tx1"/>
                  </a:solidFill>
                </a:rPr>
                <a:t>Tx</a:t>
              </a:r>
              <a:r>
                <a:rPr lang="en-US" dirty="0">
                  <a:solidFill>
                    <a:schemeClr val="tx1"/>
                  </a:solidFill>
                </a:rPr>
                <a:t> ID 4f5f8njdoam4)</a:t>
              </a:r>
            </a:p>
          </p:txBody>
        </p:sp>
        <p:sp>
          <p:nvSpPr>
            <p:cNvPr id="10" name="Rounded Rectangle 5"/>
            <p:cNvSpPr/>
            <p:nvPr/>
          </p:nvSpPr>
          <p:spPr>
            <a:xfrm>
              <a:off x="5539502" y="3685395"/>
              <a:ext cx="1103504" cy="529389"/>
            </a:xfrm>
            <a:prstGeom prst="roundRect">
              <a:avLst/>
            </a:prstGeom>
            <a:solidFill>
              <a:srgbClr val="6FD5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XMR</a:t>
              </a:r>
            </a:p>
          </p:txBody>
        </p:sp>
        <p:cxnSp>
          <p:nvCxnSpPr>
            <p:cNvPr id="11" name="Straight Connector 10"/>
            <p:cNvCxnSpPr/>
            <p:nvPr/>
          </p:nvCxnSpPr>
          <p:spPr>
            <a:xfrm>
              <a:off x="4625102" y="2435748"/>
              <a:ext cx="0" cy="3028685"/>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24787" y="2435748"/>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124787" y="3050372"/>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124787" y="3643224"/>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124787" y="4250257"/>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124787" y="4864881"/>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124787" y="5464433"/>
              <a:ext cx="500315"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25102" y="3961979"/>
              <a:ext cx="914400"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cxnSpLocks/>
              <a:endCxn id="25" idx="1"/>
            </p:cNvCxnSpPr>
            <p:nvPr/>
          </p:nvCxnSpPr>
          <p:spPr>
            <a:xfrm flipV="1">
              <a:off x="6643006" y="3954265"/>
              <a:ext cx="1425740" cy="7714"/>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4" name="Rounded Rectangle 10"/>
            <p:cNvSpPr/>
            <p:nvPr/>
          </p:nvSpPr>
          <p:spPr>
            <a:xfrm>
              <a:off x="8068747" y="3083104"/>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5hfnq835hng6iwfumwf8</a:t>
              </a:r>
            </a:p>
          </p:txBody>
        </p:sp>
        <p:sp>
          <p:nvSpPr>
            <p:cNvPr id="25" name="Rounded Rectangle 11"/>
            <p:cNvSpPr/>
            <p:nvPr/>
          </p:nvSpPr>
          <p:spPr>
            <a:xfrm>
              <a:off x="8068746" y="3689570"/>
              <a:ext cx="2723147" cy="52938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3348dqnqcb8vqfi8dfj65f</a:t>
              </a:r>
            </a:p>
          </p:txBody>
        </p:sp>
        <p:cxnSp>
          <p:nvCxnSpPr>
            <p:cNvPr id="27" name="Straight Connector 26"/>
            <p:cNvCxnSpPr>
              <a:cxnSpLocks/>
            </p:cNvCxnSpPr>
            <p:nvPr/>
          </p:nvCxnSpPr>
          <p:spPr>
            <a:xfrm>
              <a:off x="7557405" y="3347798"/>
              <a:ext cx="0" cy="1208525"/>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5" name="Hexagon 34"/>
            <p:cNvSpPr/>
            <p:nvPr/>
          </p:nvSpPr>
          <p:spPr>
            <a:xfrm>
              <a:off x="8068746" y="4291147"/>
              <a:ext cx="3081475" cy="530352"/>
            </a:xfrm>
            <a:prstGeom prst="hexag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charset="0"/>
                  <a:ea typeface="Calibri" charset="0"/>
                  <a:cs typeface="Calibri" charset="0"/>
                </a:rPr>
                <a:t>Commitment public key</a:t>
              </a:r>
            </a:p>
          </p:txBody>
        </p:sp>
        <p:cxnSp>
          <p:nvCxnSpPr>
            <p:cNvPr id="36" name="Straight Connector 35"/>
            <p:cNvCxnSpPr>
              <a:stCxn id="35" idx="3"/>
            </p:cNvCxnSpPr>
            <p:nvPr/>
          </p:nvCxnSpPr>
          <p:spPr>
            <a:xfrm flipH="1">
              <a:off x="7557405" y="4556323"/>
              <a:ext cx="511341"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68999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par>
                                <p:cTn id="12" presetID="10" presetClass="entr" presetSubtype="0" fill="hold" nodeType="with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FED6D2-E310-4BB8-B9C7-9BF76D652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3259" y="0"/>
            <a:ext cx="6461562" cy="6858000"/>
          </a:xfrm>
          <a:prstGeom prst="rect">
            <a:avLst/>
          </a:prstGeom>
        </p:spPr>
      </p:pic>
      <p:pic>
        <p:nvPicPr>
          <p:cNvPr id="3" name="Picture 2">
            <a:extLst>
              <a:ext uri="{FF2B5EF4-FFF2-40B4-BE49-F238E27FC236}">
                <a16:creationId xmlns:a16="http://schemas.microsoft.com/office/drawing/2014/main" id="{CDA37A44-0953-413C-8B45-297CA43FC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2760" y="4402691"/>
            <a:ext cx="7889240" cy="2455309"/>
          </a:xfrm>
          <a:prstGeom prst="rect">
            <a:avLst/>
          </a:prstGeom>
        </p:spPr>
      </p:pic>
      <p:pic>
        <p:nvPicPr>
          <p:cNvPr id="2" name="Picture 1">
            <a:extLst>
              <a:ext uri="{FF2B5EF4-FFF2-40B4-BE49-F238E27FC236}">
                <a16:creationId xmlns:a16="http://schemas.microsoft.com/office/drawing/2014/main" id="{F7738AB3-5795-4AA0-8AF8-D5654BAE6F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5833259" cy="3362960"/>
          </a:xfrm>
          <a:prstGeom prst="rect">
            <a:avLst/>
          </a:prstGeom>
        </p:spPr>
      </p:pic>
      <p:pic>
        <p:nvPicPr>
          <p:cNvPr id="4" name="Picture 3">
            <a:extLst>
              <a:ext uri="{FF2B5EF4-FFF2-40B4-BE49-F238E27FC236}">
                <a16:creationId xmlns:a16="http://schemas.microsoft.com/office/drawing/2014/main" id="{DA06198A-2252-4372-B5CB-E43C1C3C3B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362960"/>
            <a:ext cx="7359446" cy="3495040"/>
          </a:xfrm>
          <a:prstGeom prst="rect">
            <a:avLst/>
          </a:prstGeom>
        </p:spPr>
      </p:pic>
    </p:spTree>
    <p:extLst>
      <p:ext uri="{BB962C8B-B14F-4D97-AF65-F5344CB8AC3E}">
        <p14:creationId xmlns:p14="http://schemas.microsoft.com/office/powerpoint/2010/main" val="899198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Things Get Complicated Quickly</a:t>
            </a:r>
          </a:p>
        </p:txBody>
      </p:sp>
      <p:pic>
        <p:nvPicPr>
          <p:cNvPr id="30" name="Picture 29">
            <a:extLst>
              <a:ext uri="{FF2B5EF4-FFF2-40B4-BE49-F238E27FC236}">
                <a16:creationId xmlns:a16="http://schemas.microsoft.com/office/drawing/2014/main" id="{594BF661-3514-49AF-90CE-28CBC46B04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9118" y="3033946"/>
            <a:ext cx="4493763" cy="1709964"/>
          </a:xfrm>
          <a:prstGeom prst="rect">
            <a:avLst/>
          </a:prstGeom>
        </p:spPr>
      </p:pic>
      <p:pic>
        <p:nvPicPr>
          <p:cNvPr id="48" name="Picture 47">
            <a:extLst>
              <a:ext uri="{FF2B5EF4-FFF2-40B4-BE49-F238E27FC236}">
                <a16:creationId xmlns:a16="http://schemas.microsoft.com/office/drawing/2014/main" id="{9664CB00-B159-4FA6-AFA3-2209CC3ED3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551" y="1484248"/>
            <a:ext cx="2497079" cy="950187"/>
          </a:xfrm>
          <a:prstGeom prst="rect">
            <a:avLst/>
          </a:prstGeom>
        </p:spPr>
      </p:pic>
      <p:pic>
        <p:nvPicPr>
          <p:cNvPr id="49" name="Picture 48">
            <a:extLst>
              <a:ext uri="{FF2B5EF4-FFF2-40B4-BE49-F238E27FC236}">
                <a16:creationId xmlns:a16="http://schemas.microsoft.com/office/drawing/2014/main" id="{0A2ACA97-3A4F-47FE-8748-C02C476813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551" y="2558853"/>
            <a:ext cx="2497079" cy="950187"/>
          </a:xfrm>
          <a:prstGeom prst="rect">
            <a:avLst/>
          </a:prstGeom>
        </p:spPr>
      </p:pic>
      <p:pic>
        <p:nvPicPr>
          <p:cNvPr id="50" name="Picture 49">
            <a:extLst>
              <a:ext uri="{FF2B5EF4-FFF2-40B4-BE49-F238E27FC236}">
                <a16:creationId xmlns:a16="http://schemas.microsoft.com/office/drawing/2014/main" id="{84DEFE81-8EDE-43A0-996C-D2CFCA738A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551" y="3633458"/>
            <a:ext cx="2497079" cy="950187"/>
          </a:xfrm>
          <a:prstGeom prst="rect">
            <a:avLst/>
          </a:prstGeom>
        </p:spPr>
      </p:pic>
      <p:pic>
        <p:nvPicPr>
          <p:cNvPr id="51" name="Picture 50">
            <a:extLst>
              <a:ext uri="{FF2B5EF4-FFF2-40B4-BE49-F238E27FC236}">
                <a16:creationId xmlns:a16="http://schemas.microsoft.com/office/drawing/2014/main" id="{83AACB2A-044B-4D2D-ACC0-57B58F78B8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551" y="4708063"/>
            <a:ext cx="2497079" cy="950187"/>
          </a:xfrm>
          <a:prstGeom prst="rect">
            <a:avLst/>
          </a:prstGeom>
        </p:spPr>
      </p:pic>
      <p:pic>
        <p:nvPicPr>
          <p:cNvPr id="52" name="Picture 51">
            <a:extLst>
              <a:ext uri="{FF2B5EF4-FFF2-40B4-BE49-F238E27FC236}">
                <a16:creationId xmlns:a16="http://schemas.microsoft.com/office/drawing/2014/main" id="{674A8431-5551-4C2F-B130-7E463DDA53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552" y="5782668"/>
            <a:ext cx="2497079" cy="950187"/>
          </a:xfrm>
          <a:prstGeom prst="rect">
            <a:avLst/>
          </a:prstGeom>
        </p:spPr>
      </p:pic>
      <p:cxnSp>
        <p:nvCxnSpPr>
          <p:cNvPr id="54" name="Straight Connector 53">
            <a:extLst>
              <a:ext uri="{FF2B5EF4-FFF2-40B4-BE49-F238E27FC236}">
                <a16:creationId xmlns:a16="http://schemas.microsoft.com/office/drawing/2014/main" id="{B3A80DDB-EE94-4B1D-9B5F-D49D8A17222E}"/>
              </a:ext>
            </a:extLst>
          </p:cNvPr>
          <p:cNvCxnSpPr>
            <a:cxnSpLocks/>
          </p:cNvCxnSpPr>
          <p:nvPr/>
        </p:nvCxnSpPr>
        <p:spPr>
          <a:xfrm>
            <a:off x="2611174" y="2091665"/>
            <a:ext cx="1237944" cy="1008493"/>
          </a:xfrm>
          <a:prstGeom prst="line">
            <a:avLst/>
          </a:prstGeom>
          <a:ln w="28575">
            <a:solidFill>
              <a:srgbClr val="F8483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6FCE6AD-8DFF-49F0-A61B-842A84D91132}"/>
              </a:ext>
            </a:extLst>
          </p:cNvPr>
          <p:cNvCxnSpPr/>
          <p:nvPr/>
        </p:nvCxnSpPr>
        <p:spPr>
          <a:xfrm>
            <a:off x="2679630" y="2909455"/>
            <a:ext cx="1169488" cy="508543"/>
          </a:xfrm>
          <a:prstGeom prst="line">
            <a:avLst/>
          </a:prstGeom>
          <a:ln w="28575">
            <a:solidFill>
              <a:srgbClr val="F84836"/>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D83B8F8-F167-4AFE-82D4-88A631604E20}"/>
              </a:ext>
            </a:extLst>
          </p:cNvPr>
          <p:cNvCxnSpPr>
            <a:cxnSpLocks/>
          </p:cNvCxnSpPr>
          <p:nvPr/>
        </p:nvCxnSpPr>
        <p:spPr>
          <a:xfrm flipV="1">
            <a:off x="2679630" y="3730948"/>
            <a:ext cx="1169488" cy="233368"/>
          </a:xfrm>
          <a:prstGeom prst="line">
            <a:avLst/>
          </a:prstGeom>
          <a:ln w="28575">
            <a:solidFill>
              <a:srgbClr val="F84836"/>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FEDFB46-CA3A-4A28-9631-E54193A1238D}"/>
              </a:ext>
            </a:extLst>
          </p:cNvPr>
          <p:cNvCxnSpPr>
            <a:cxnSpLocks/>
          </p:cNvCxnSpPr>
          <p:nvPr/>
        </p:nvCxnSpPr>
        <p:spPr>
          <a:xfrm flipV="1">
            <a:off x="2679630" y="4042440"/>
            <a:ext cx="1169488" cy="973996"/>
          </a:xfrm>
          <a:prstGeom prst="line">
            <a:avLst/>
          </a:prstGeom>
          <a:ln w="28575">
            <a:solidFill>
              <a:srgbClr val="F84836"/>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3E5EBD5-06A0-4249-9F5B-E799A379D1B7}"/>
              </a:ext>
            </a:extLst>
          </p:cNvPr>
          <p:cNvCxnSpPr>
            <a:cxnSpLocks/>
          </p:cNvCxnSpPr>
          <p:nvPr/>
        </p:nvCxnSpPr>
        <p:spPr>
          <a:xfrm flipV="1">
            <a:off x="2679630" y="4322618"/>
            <a:ext cx="1169488" cy="2037076"/>
          </a:xfrm>
          <a:prstGeom prst="line">
            <a:avLst/>
          </a:prstGeom>
          <a:ln w="28575">
            <a:solidFill>
              <a:srgbClr val="F84836"/>
            </a:solidFill>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F2D6FFC1-0235-4AB2-8A30-B555CD1928B0}"/>
              </a:ext>
            </a:extLst>
          </p:cNvPr>
          <p:cNvSpPr/>
          <p:nvPr/>
        </p:nvSpPr>
        <p:spPr>
          <a:xfrm>
            <a:off x="3804295" y="4454644"/>
            <a:ext cx="1931487" cy="4596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85C5C4A3-7758-49CF-85B6-EE148B0DF31A}"/>
              </a:ext>
            </a:extLst>
          </p:cNvPr>
          <p:cNvSpPr/>
          <p:nvPr/>
        </p:nvSpPr>
        <p:spPr>
          <a:xfrm>
            <a:off x="5325850" y="4332937"/>
            <a:ext cx="238787" cy="2613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3">
            <a:extLst>
              <a:ext uri="{FF2B5EF4-FFF2-40B4-BE49-F238E27FC236}">
                <a16:creationId xmlns:a16="http://schemas.microsoft.com/office/drawing/2014/main" id="{6B66D26B-C61A-45F3-BB4B-8C820491CD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2370" y="1484248"/>
            <a:ext cx="2497079" cy="950187"/>
          </a:xfrm>
          <a:prstGeom prst="rect">
            <a:avLst/>
          </a:prstGeom>
        </p:spPr>
      </p:pic>
      <p:pic>
        <p:nvPicPr>
          <p:cNvPr id="75" name="Picture 74">
            <a:extLst>
              <a:ext uri="{FF2B5EF4-FFF2-40B4-BE49-F238E27FC236}">
                <a16:creationId xmlns:a16="http://schemas.microsoft.com/office/drawing/2014/main" id="{46A9015E-9E5B-4004-9F67-5422ED7E4E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2370" y="2558853"/>
            <a:ext cx="2497079" cy="950187"/>
          </a:xfrm>
          <a:prstGeom prst="rect">
            <a:avLst/>
          </a:prstGeom>
        </p:spPr>
      </p:pic>
      <p:pic>
        <p:nvPicPr>
          <p:cNvPr id="76" name="Picture 75">
            <a:extLst>
              <a:ext uri="{FF2B5EF4-FFF2-40B4-BE49-F238E27FC236}">
                <a16:creationId xmlns:a16="http://schemas.microsoft.com/office/drawing/2014/main" id="{A49AA320-2CC8-4806-8BBF-7488D4828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2370" y="3633458"/>
            <a:ext cx="2497079" cy="950187"/>
          </a:xfrm>
          <a:prstGeom prst="rect">
            <a:avLst/>
          </a:prstGeom>
        </p:spPr>
      </p:pic>
      <p:pic>
        <p:nvPicPr>
          <p:cNvPr id="77" name="Picture 76">
            <a:extLst>
              <a:ext uri="{FF2B5EF4-FFF2-40B4-BE49-F238E27FC236}">
                <a16:creationId xmlns:a16="http://schemas.microsoft.com/office/drawing/2014/main" id="{1E7BDD6A-8FA1-4FA1-A014-A422E399AD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2370" y="4708063"/>
            <a:ext cx="2497079" cy="950187"/>
          </a:xfrm>
          <a:prstGeom prst="rect">
            <a:avLst/>
          </a:prstGeom>
        </p:spPr>
      </p:pic>
      <p:pic>
        <p:nvPicPr>
          <p:cNvPr id="78" name="Picture 77">
            <a:extLst>
              <a:ext uri="{FF2B5EF4-FFF2-40B4-BE49-F238E27FC236}">
                <a16:creationId xmlns:a16="http://schemas.microsoft.com/office/drawing/2014/main" id="{0EB3977A-574F-46F1-8F28-A914D43DF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2371" y="5782668"/>
            <a:ext cx="2497079" cy="950187"/>
          </a:xfrm>
          <a:prstGeom prst="rect">
            <a:avLst/>
          </a:prstGeom>
        </p:spPr>
      </p:pic>
      <p:cxnSp>
        <p:nvCxnSpPr>
          <p:cNvPr id="79" name="Straight Connector 78">
            <a:extLst>
              <a:ext uri="{FF2B5EF4-FFF2-40B4-BE49-F238E27FC236}">
                <a16:creationId xmlns:a16="http://schemas.microsoft.com/office/drawing/2014/main" id="{5726AE8B-86A5-46D0-B74A-3CD8184E0D9F}"/>
              </a:ext>
            </a:extLst>
          </p:cNvPr>
          <p:cNvCxnSpPr>
            <a:cxnSpLocks/>
          </p:cNvCxnSpPr>
          <p:nvPr/>
        </p:nvCxnSpPr>
        <p:spPr>
          <a:xfrm flipV="1">
            <a:off x="8342881" y="1726113"/>
            <a:ext cx="1169488" cy="1944304"/>
          </a:xfrm>
          <a:prstGeom prst="line">
            <a:avLst/>
          </a:prstGeom>
          <a:ln w="28575">
            <a:solidFill>
              <a:srgbClr val="F84836"/>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42BA49C-17F9-4A93-AF00-28CAC84E1284}"/>
              </a:ext>
            </a:extLst>
          </p:cNvPr>
          <p:cNvCxnSpPr>
            <a:cxnSpLocks/>
          </p:cNvCxnSpPr>
          <p:nvPr/>
        </p:nvCxnSpPr>
        <p:spPr>
          <a:xfrm flipV="1">
            <a:off x="8342880" y="3235013"/>
            <a:ext cx="1169489" cy="495935"/>
          </a:xfrm>
          <a:prstGeom prst="line">
            <a:avLst/>
          </a:prstGeom>
          <a:ln w="28575">
            <a:solidFill>
              <a:srgbClr val="F84836"/>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2618103-B597-408A-B538-39548404A1F5}"/>
              </a:ext>
            </a:extLst>
          </p:cNvPr>
          <p:cNvCxnSpPr>
            <a:cxnSpLocks/>
          </p:cNvCxnSpPr>
          <p:nvPr/>
        </p:nvCxnSpPr>
        <p:spPr>
          <a:xfrm>
            <a:off x="8342880" y="3730948"/>
            <a:ext cx="1169489" cy="1696774"/>
          </a:xfrm>
          <a:prstGeom prst="line">
            <a:avLst/>
          </a:prstGeom>
          <a:ln w="28575">
            <a:solidFill>
              <a:srgbClr val="F84836"/>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C6901AD-80DF-425F-98DB-7477205DBA9F}"/>
              </a:ext>
            </a:extLst>
          </p:cNvPr>
          <p:cNvCxnSpPr>
            <a:cxnSpLocks/>
          </p:cNvCxnSpPr>
          <p:nvPr/>
        </p:nvCxnSpPr>
        <p:spPr>
          <a:xfrm>
            <a:off x="8351842" y="4019881"/>
            <a:ext cx="1124667" cy="457654"/>
          </a:xfrm>
          <a:prstGeom prst="line">
            <a:avLst/>
          </a:prstGeom>
          <a:ln w="28575">
            <a:solidFill>
              <a:srgbClr val="F84836"/>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30AA54C-C3E9-4E85-B3B9-C755932F238B}"/>
              </a:ext>
            </a:extLst>
          </p:cNvPr>
          <p:cNvCxnSpPr>
            <a:cxnSpLocks/>
          </p:cNvCxnSpPr>
          <p:nvPr/>
        </p:nvCxnSpPr>
        <p:spPr>
          <a:xfrm>
            <a:off x="8351844" y="4108551"/>
            <a:ext cx="1160525" cy="2385156"/>
          </a:xfrm>
          <a:prstGeom prst="line">
            <a:avLst/>
          </a:prstGeom>
          <a:ln w="28575">
            <a:solidFill>
              <a:srgbClr val="F8483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31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par>
                                <p:cTn id="17" presetID="10"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par>
                                <p:cTn id="20" presetID="10" presetClass="entr" presetSubtype="0"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par>
                                <p:cTn id="26" presetID="10" presetClass="entr" presetSubtype="0" fill="hold" nodeType="with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500"/>
                                        <p:tgtEl>
                                          <p:spTgt spid="5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wipe(left)">
                                      <p:cBhvr>
                                        <p:cTn id="33" dur="500"/>
                                        <p:tgtEl>
                                          <p:spTgt spid="54"/>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wipe(left)">
                                      <p:cBhvr>
                                        <p:cTn id="37" dur="500"/>
                                        <p:tgtEl>
                                          <p:spTgt spid="57"/>
                                        </p:tgtEl>
                                      </p:cBhvr>
                                    </p:animEffect>
                                  </p:childTnLst>
                                </p:cTn>
                              </p:par>
                            </p:childTnLst>
                          </p:cTn>
                        </p:par>
                        <p:par>
                          <p:cTn id="38" fill="hold">
                            <p:stCondLst>
                              <p:cond delay="1000"/>
                            </p:stCondLst>
                            <p:childTnLst>
                              <p:par>
                                <p:cTn id="39" presetID="22" presetClass="entr" presetSubtype="8" fill="hold" nodeType="after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wipe(left)">
                                      <p:cBhvr>
                                        <p:cTn id="41" dur="500"/>
                                        <p:tgtEl>
                                          <p:spTgt spid="59"/>
                                        </p:tgtEl>
                                      </p:cBhvr>
                                    </p:animEffect>
                                  </p:childTnLst>
                                </p:cTn>
                              </p:par>
                            </p:childTnLst>
                          </p:cTn>
                        </p:par>
                        <p:par>
                          <p:cTn id="42" fill="hold">
                            <p:stCondLst>
                              <p:cond delay="1500"/>
                            </p:stCondLst>
                            <p:childTnLst>
                              <p:par>
                                <p:cTn id="43" presetID="22" presetClass="entr" presetSubtype="8" fill="hold" nodeType="after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wipe(left)">
                                      <p:cBhvr>
                                        <p:cTn id="45" dur="500"/>
                                        <p:tgtEl>
                                          <p:spTgt spid="61"/>
                                        </p:tgtEl>
                                      </p:cBhvr>
                                    </p:animEffect>
                                  </p:childTnLst>
                                </p:cTn>
                              </p:par>
                            </p:childTnLst>
                          </p:cTn>
                        </p:par>
                        <p:par>
                          <p:cTn id="46" fill="hold">
                            <p:stCondLst>
                              <p:cond delay="2000"/>
                            </p:stCondLst>
                            <p:childTnLst>
                              <p:par>
                                <p:cTn id="47" presetID="22" presetClass="entr" presetSubtype="8" fill="hold" nodeType="afterEffect">
                                  <p:stCondLst>
                                    <p:cond delay="0"/>
                                  </p:stCondLst>
                                  <p:childTnLst>
                                    <p:set>
                                      <p:cBhvr>
                                        <p:cTn id="48" dur="1" fill="hold">
                                          <p:stCondLst>
                                            <p:cond delay="0"/>
                                          </p:stCondLst>
                                        </p:cTn>
                                        <p:tgtEl>
                                          <p:spTgt spid="64"/>
                                        </p:tgtEl>
                                        <p:attrNameLst>
                                          <p:attrName>style.visibility</p:attrName>
                                        </p:attrNameLst>
                                      </p:cBhvr>
                                      <p:to>
                                        <p:strVal val="visible"/>
                                      </p:to>
                                    </p:set>
                                    <p:animEffect transition="in" filter="wipe(left)">
                                      <p:cBhvr>
                                        <p:cTn id="49" dur="500"/>
                                        <p:tgtEl>
                                          <p:spTgt spid="6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74"/>
                                        </p:tgtEl>
                                        <p:attrNameLst>
                                          <p:attrName>style.visibility</p:attrName>
                                        </p:attrNameLst>
                                      </p:cBhvr>
                                      <p:to>
                                        <p:strVal val="visible"/>
                                      </p:to>
                                    </p:set>
                                    <p:animEffect transition="in" filter="fade">
                                      <p:cBhvr>
                                        <p:cTn id="54" dur="500"/>
                                        <p:tgtEl>
                                          <p:spTgt spid="74"/>
                                        </p:tgtEl>
                                      </p:cBhvr>
                                    </p:animEffect>
                                  </p:childTnLst>
                                </p:cTn>
                              </p:par>
                              <p:par>
                                <p:cTn id="55" presetID="10" presetClass="entr" presetSubtype="0" fill="hold" nodeType="withEffect">
                                  <p:stCondLst>
                                    <p:cond delay="0"/>
                                  </p:stCondLst>
                                  <p:childTnLst>
                                    <p:set>
                                      <p:cBhvr>
                                        <p:cTn id="56" dur="1" fill="hold">
                                          <p:stCondLst>
                                            <p:cond delay="0"/>
                                          </p:stCondLst>
                                        </p:cTn>
                                        <p:tgtEl>
                                          <p:spTgt spid="75"/>
                                        </p:tgtEl>
                                        <p:attrNameLst>
                                          <p:attrName>style.visibility</p:attrName>
                                        </p:attrNameLst>
                                      </p:cBhvr>
                                      <p:to>
                                        <p:strVal val="visible"/>
                                      </p:to>
                                    </p:set>
                                    <p:animEffect transition="in" filter="fade">
                                      <p:cBhvr>
                                        <p:cTn id="57" dur="500"/>
                                        <p:tgtEl>
                                          <p:spTgt spid="75"/>
                                        </p:tgtEl>
                                      </p:cBhvr>
                                    </p:animEffect>
                                  </p:childTnLst>
                                </p:cTn>
                              </p:par>
                              <p:par>
                                <p:cTn id="58" presetID="10" presetClass="entr" presetSubtype="0" fill="hold" nodeType="withEffect">
                                  <p:stCondLst>
                                    <p:cond delay="0"/>
                                  </p:stCondLst>
                                  <p:childTnLst>
                                    <p:set>
                                      <p:cBhvr>
                                        <p:cTn id="59" dur="1" fill="hold">
                                          <p:stCondLst>
                                            <p:cond delay="0"/>
                                          </p:stCondLst>
                                        </p:cTn>
                                        <p:tgtEl>
                                          <p:spTgt spid="76"/>
                                        </p:tgtEl>
                                        <p:attrNameLst>
                                          <p:attrName>style.visibility</p:attrName>
                                        </p:attrNameLst>
                                      </p:cBhvr>
                                      <p:to>
                                        <p:strVal val="visible"/>
                                      </p:to>
                                    </p:set>
                                    <p:animEffect transition="in" filter="fade">
                                      <p:cBhvr>
                                        <p:cTn id="60" dur="500"/>
                                        <p:tgtEl>
                                          <p:spTgt spid="76"/>
                                        </p:tgtEl>
                                      </p:cBhvr>
                                    </p:animEffect>
                                  </p:childTnLst>
                                </p:cTn>
                              </p:par>
                              <p:par>
                                <p:cTn id="61" presetID="10" presetClass="entr" presetSubtype="0" fill="hold" nodeType="withEffect">
                                  <p:stCondLst>
                                    <p:cond delay="0"/>
                                  </p:stCondLst>
                                  <p:childTnLst>
                                    <p:set>
                                      <p:cBhvr>
                                        <p:cTn id="62" dur="1" fill="hold">
                                          <p:stCondLst>
                                            <p:cond delay="0"/>
                                          </p:stCondLst>
                                        </p:cTn>
                                        <p:tgtEl>
                                          <p:spTgt spid="77"/>
                                        </p:tgtEl>
                                        <p:attrNameLst>
                                          <p:attrName>style.visibility</p:attrName>
                                        </p:attrNameLst>
                                      </p:cBhvr>
                                      <p:to>
                                        <p:strVal val="visible"/>
                                      </p:to>
                                    </p:set>
                                    <p:animEffect transition="in" filter="fade">
                                      <p:cBhvr>
                                        <p:cTn id="63" dur="500"/>
                                        <p:tgtEl>
                                          <p:spTgt spid="77"/>
                                        </p:tgtEl>
                                      </p:cBhvr>
                                    </p:animEffect>
                                  </p:childTnLst>
                                </p:cTn>
                              </p:par>
                              <p:par>
                                <p:cTn id="64" presetID="10" presetClass="entr" presetSubtype="0" fill="hold" nodeType="withEffect">
                                  <p:stCondLst>
                                    <p:cond delay="0"/>
                                  </p:stCondLst>
                                  <p:childTnLst>
                                    <p:set>
                                      <p:cBhvr>
                                        <p:cTn id="65" dur="1" fill="hold">
                                          <p:stCondLst>
                                            <p:cond delay="0"/>
                                          </p:stCondLst>
                                        </p:cTn>
                                        <p:tgtEl>
                                          <p:spTgt spid="78"/>
                                        </p:tgtEl>
                                        <p:attrNameLst>
                                          <p:attrName>style.visibility</p:attrName>
                                        </p:attrNameLst>
                                      </p:cBhvr>
                                      <p:to>
                                        <p:strVal val="visible"/>
                                      </p:to>
                                    </p:set>
                                    <p:animEffect transition="in" filter="fade">
                                      <p:cBhvr>
                                        <p:cTn id="66" dur="500"/>
                                        <p:tgtEl>
                                          <p:spTgt spid="78"/>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79"/>
                                        </p:tgtEl>
                                        <p:attrNameLst>
                                          <p:attrName>style.visibility</p:attrName>
                                        </p:attrNameLst>
                                      </p:cBhvr>
                                      <p:to>
                                        <p:strVal val="visible"/>
                                      </p:to>
                                    </p:set>
                                    <p:animEffect transition="in" filter="wipe(left)">
                                      <p:cBhvr>
                                        <p:cTn id="71" dur="500"/>
                                        <p:tgtEl>
                                          <p:spTgt spid="79"/>
                                        </p:tgtEl>
                                      </p:cBhvr>
                                    </p:animEffect>
                                  </p:childTnLst>
                                </p:cTn>
                              </p:par>
                            </p:childTnLst>
                          </p:cTn>
                        </p:par>
                        <p:par>
                          <p:cTn id="72" fill="hold">
                            <p:stCondLst>
                              <p:cond delay="500"/>
                            </p:stCondLst>
                            <p:childTnLst>
                              <p:par>
                                <p:cTn id="73" presetID="22" presetClass="entr" presetSubtype="8" fill="hold" nodeType="afterEffect">
                                  <p:stCondLst>
                                    <p:cond delay="0"/>
                                  </p:stCondLst>
                                  <p:childTnLst>
                                    <p:set>
                                      <p:cBhvr>
                                        <p:cTn id="74" dur="1" fill="hold">
                                          <p:stCondLst>
                                            <p:cond delay="0"/>
                                          </p:stCondLst>
                                        </p:cTn>
                                        <p:tgtEl>
                                          <p:spTgt spid="81"/>
                                        </p:tgtEl>
                                        <p:attrNameLst>
                                          <p:attrName>style.visibility</p:attrName>
                                        </p:attrNameLst>
                                      </p:cBhvr>
                                      <p:to>
                                        <p:strVal val="visible"/>
                                      </p:to>
                                    </p:set>
                                    <p:animEffect transition="in" filter="wipe(left)">
                                      <p:cBhvr>
                                        <p:cTn id="75" dur="500"/>
                                        <p:tgtEl>
                                          <p:spTgt spid="81"/>
                                        </p:tgtEl>
                                      </p:cBhvr>
                                    </p:animEffect>
                                  </p:childTnLst>
                                </p:cTn>
                              </p:par>
                            </p:childTnLst>
                          </p:cTn>
                        </p:par>
                        <p:par>
                          <p:cTn id="76" fill="hold">
                            <p:stCondLst>
                              <p:cond delay="1000"/>
                            </p:stCondLst>
                            <p:childTnLst>
                              <p:par>
                                <p:cTn id="77" presetID="22" presetClass="entr" presetSubtype="8" fill="hold" nodeType="afterEffect">
                                  <p:stCondLst>
                                    <p:cond delay="0"/>
                                  </p:stCondLst>
                                  <p:childTnLst>
                                    <p:set>
                                      <p:cBhvr>
                                        <p:cTn id="78" dur="1" fill="hold">
                                          <p:stCondLst>
                                            <p:cond delay="0"/>
                                          </p:stCondLst>
                                        </p:cTn>
                                        <p:tgtEl>
                                          <p:spTgt spid="87"/>
                                        </p:tgtEl>
                                        <p:attrNameLst>
                                          <p:attrName>style.visibility</p:attrName>
                                        </p:attrNameLst>
                                      </p:cBhvr>
                                      <p:to>
                                        <p:strVal val="visible"/>
                                      </p:to>
                                    </p:set>
                                    <p:animEffect transition="in" filter="wipe(left)">
                                      <p:cBhvr>
                                        <p:cTn id="79" dur="500"/>
                                        <p:tgtEl>
                                          <p:spTgt spid="87"/>
                                        </p:tgtEl>
                                      </p:cBhvr>
                                    </p:animEffect>
                                  </p:childTnLst>
                                </p:cTn>
                              </p:par>
                            </p:childTnLst>
                          </p:cTn>
                        </p:par>
                        <p:par>
                          <p:cTn id="80" fill="hold">
                            <p:stCondLst>
                              <p:cond delay="1500"/>
                            </p:stCondLst>
                            <p:childTnLst>
                              <p:par>
                                <p:cTn id="81" presetID="22" presetClass="entr" presetSubtype="8" fill="hold" nodeType="afterEffect">
                                  <p:stCondLst>
                                    <p:cond delay="0"/>
                                  </p:stCondLst>
                                  <p:childTnLst>
                                    <p:set>
                                      <p:cBhvr>
                                        <p:cTn id="82" dur="1" fill="hold">
                                          <p:stCondLst>
                                            <p:cond delay="0"/>
                                          </p:stCondLst>
                                        </p:cTn>
                                        <p:tgtEl>
                                          <p:spTgt spid="84"/>
                                        </p:tgtEl>
                                        <p:attrNameLst>
                                          <p:attrName>style.visibility</p:attrName>
                                        </p:attrNameLst>
                                      </p:cBhvr>
                                      <p:to>
                                        <p:strVal val="visible"/>
                                      </p:to>
                                    </p:set>
                                    <p:animEffect transition="in" filter="wipe(left)">
                                      <p:cBhvr>
                                        <p:cTn id="83" dur="500"/>
                                        <p:tgtEl>
                                          <p:spTgt spid="84"/>
                                        </p:tgtEl>
                                      </p:cBhvr>
                                    </p:animEffect>
                                  </p:childTnLst>
                                </p:cTn>
                              </p:par>
                            </p:childTnLst>
                          </p:cTn>
                        </p:par>
                        <p:par>
                          <p:cTn id="84" fill="hold">
                            <p:stCondLst>
                              <p:cond delay="2000"/>
                            </p:stCondLst>
                            <p:childTnLst>
                              <p:par>
                                <p:cTn id="85" presetID="22" presetClass="entr" presetSubtype="8" fill="hold" nodeType="afterEffect">
                                  <p:stCondLst>
                                    <p:cond delay="0"/>
                                  </p:stCondLst>
                                  <p:childTnLst>
                                    <p:set>
                                      <p:cBhvr>
                                        <p:cTn id="86" dur="1" fill="hold">
                                          <p:stCondLst>
                                            <p:cond delay="0"/>
                                          </p:stCondLst>
                                        </p:cTn>
                                        <p:tgtEl>
                                          <p:spTgt spid="90"/>
                                        </p:tgtEl>
                                        <p:attrNameLst>
                                          <p:attrName>style.visibility</p:attrName>
                                        </p:attrNameLst>
                                      </p:cBhvr>
                                      <p:to>
                                        <p:strVal val="visible"/>
                                      </p:to>
                                    </p:set>
                                    <p:animEffect transition="in" filter="wipe(left)">
                                      <p:cBhvr>
                                        <p:cTn id="8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Mandatory Privacy Matters</a:t>
            </a:r>
          </a:p>
        </p:txBody>
      </p:sp>
      <p:sp>
        <p:nvSpPr>
          <p:cNvPr id="39" name="Rectangle 38">
            <a:extLst>
              <a:ext uri="{FF2B5EF4-FFF2-40B4-BE49-F238E27FC236}">
                <a16:creationId xmlns:a16="http://schemas.microsoft.com/office/drawing/2014/main" id="{06C626D4-8DD6-429C-8F77-97AF76B76A81}"/>
              </a:ext>
            </a:extLst>
          </p:cNvPr>
          <p:cNvSpPr/>
          <p:nvPr/>
        </p:nvSpPr>
        <p:spPr>
          <a:xfrm>
            <a:off x="4196352" y="1799461"/>
            <a:ext cx="2138490" cy="450843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0" name="Rectangle 39">
            <a:extLst>
              <a:ext uri="{FF2B5EF4-FFF2-40B4-BE49-F238E27FC236}">
                <a16:creationId xmlns:a16="http://schemas.microsoft.com/office/drawing/2014/main" id="{7EAEB322-1AD7-4FC7-9AB0-40F1FE961240}"/>
              </a:ext>
            </a:extLst>
          </p:cNvPr>
          <p:cNvSpPr/>
          <p:nvPr/>
        </p:nvSpPr>
        <p:spPr>
          <a:xfrm>
            <a:off x="6816056" y="1799461"/>
            <a:ext cx="2138490" cy="450843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1" name="Rectangle 40">
            <a:extLst>
              <a:ext uri="{FF2B5EF4-FFF2-40B4-BE49-F238E27FC236}">
                <a16:creationId xmlns:a16="http://schemas.microsoft.com/office/drawing/2014/main" id="{27F28D8F-B628-4871-86D9-ADA77C8CA1B0}"/>
              </a:ext>
            </a:extLst>
          </p:cNvPr>
          <p:cNvSpPr/>
          <p:nvPr/>
        </p:nvSpPr>
        <p:spPr>
          <a:xfrm>
            <a:off x="9435760" y="1799461"/>
            <a:ext cx="2138490" cy="450843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TextBox 45">
            <a:extLst>
              <a:ext uri="{FF2B5EF4-FFF2-40B4-BE49-F238E27FC236}">
                <a16:creationId xmlns:a16="http://schemas.microsoft.com/office/drawing/2014/main" id="{2B35AE3B-2FBF-403E-B438-91D645E59BF1}"/>
              </a:ext>
            </a:extLst>
          </p:cNvPr>
          <p:cNvSpPr txBox="1"/>
          <p:nvPr/>
        </p:nvSpPr>
        <p:spPr>
          <a:xfrm>
            <a:off x="244489" y="3051260"/>
            <a:ext cx="3556679" cy="369332"/>
          </a:xfrm>
          <a:prstGeom prst="rect">
            <a:avLst/>
          </a:prstGeom>
          <a:noFill/>
        </p:spPr>
        <p:txBody>
          <a:bodyPr wrap="none" rtlCol="0">
            <a:spAutoFit/>
          </a:bodyPr>
          <a:lstStyle/>
          <a:p>
            <a:r>
              <a:rPr lang="en-US" dirty="0"/>
              <a:t>Total transactions in the past month</a:t>
            </a:r>
          </a:p>
        </p:txBody>
      </p:sp>
      <p:sp>
        <p:nvSpPr>
          <p:cNvPr id="51" name="TextBox 50">
            <a:extLst>
              <a:ext uri="{FF2B5EF4-FFF2-40B4-BE49-F238E27FC236}">
                <a16:creationId xmlns:a16="http://schemas.microsoft.com/office/drawing/2014/main" id="{B7B4F066-50E2-40CC-8F73-E5DAAC02731D}"/>
              </a:ext>
            </a:extLst>
          </p:cNvPr>
          <p:cNvSpPr txBox="1"/>
          <p:nvPr/>
        </p:nvSpPr>
        <p:spPr>
          <a:xfrm>
            <a:off x="244488" y="3869011"/>
            <a:ext cx="3886192" cy="369332"/>
          </a:xfrm>
          <a:prstGeom prst="rect">
            <a:avLst/>
          </a:prstGeom>
          <a:noFill/>
        </p:spPr>
        <p:txBody>
          <a:bodyPr wrap="none" rtlCol="0">
            <a:spAutoFit/>
          </a:bodyPr>
          <a:lstStyle/>
          <a:p>
            <a:r>
              <a:rPr lang="en-US" dirty="0"/>
              <a:t>% of transactions using privacy features</a:t>
            </a:r>
          </a:p>
        </p:txBody>
      </p:sp>
      <p:sp>
        <p:nvSpPr>
          <p:cNvPr id="52" name="TextBox 51">
            <a:extLst>
              <a:ext uri="{FF2B5EF4-FFF2-40B4-BE49-F238E27FC236}">
                <a16:creationId xmlns:a16="http://schemas.microsoft.com/office/drawing/2014/main" id="{9070E3FE-3AA9-43EF-948F-EBADD17765F0}"/>
              </a:ext>
            </a:extLst>
          </p:cNvPr>
          <p:cNvSpPr txBox="1"/>
          <p:nvPr/>
        </p:nvSpPr>
        <p:spPr>
          <a:xfrm>
            <a:off x="244488" y="4686762"/>
            <a:ext cx="3108608" cy="369332"/>
          </a:xfrm>
          <a:prstGeom prst="rect">
            <a:avLst/>
          </a:prstGeom>
          <a:noFill/>
        </p:spPr>
        <p:txBody>
          <a:bodyPr wrap="none" rtlCol="0">
            <a:spAutoFit/>
          </a:bodyPr>
          <a:lstStyle/>
          <a:p>
            <a:r>
              <a:rPr lang="en-US" dirty="0"/>
              <a:t>Number of private transactions</a:t>
            </a:r>
          </a:p>
        </p:txBody>
      </p:sp>
      <p:sp>
        <p:nvSpPr>
          <p:cNvPr id="54" name="TextBox 53">
            <a:extLst>
              <a:ext uri="{FF2B5EF4-FFF2-40B4-BE49-F238E27FC236}">
                <a16:creationId xmlns:a16="http://schemas.microsoft.com/office/drawing/2014/main" id="{69C94EBB-422A-448E-89A3-D218E349BD27}"/>
              </a:ext>
            </a:extLst>
          </p:cNvPr>
          <p:cNvSpPr txBox="1"/>
          <p:nvPr/>
        </p:nvSpPr>
        <p:spPr>
          <a:xfrm>
            <a:off x="4792117" y="3051260"/>
            <a:ext cx="944489" cy="369332"/>
          </a:xfrm>
          <a:prstGeom prst="rect">
            <a:avLst/>
          </a:prstGeom>
          <a:noFill/>
        </p:spPr>
        <p:txBody>
          <a:bodyPr wrap="none" rtlCol="0">
            <a:spAutoFit/>
          </a:bodyPr>
          <a:lstStyle/>
          <a:p>
            <a:pPr algn="ctr"/>
            <a:r>
              <a:rPr lang="en-US" dirty="0"/>
              <a:t>206,947</a:t>
            </a:r>
          </a:p>
        </p:txBody>
      </p:sp>
      <p:sp>
        <p:nvSpPr>
          <p:cNvPr id="74" name="TextBox 73">
            <a:extLst>
              <a:ext uri="{FF2B5EF4-FFF2-40B4-BE49-F238E27FC236}">
                <a16:creationId xmlns:a16="http://schemas.microsoft.com/office/drawing/2014/main" id="{700CF240-6117-45E8-845C-E202665012C9}"/>
              </a:ext>
            </a:extLst>
          </p:cNvPr>
          <p:cNvSpPr txBox="1"/>
          <p:nvPr/>
        </p:nvSpPr>
        <p:spPr>
          <a:xfrm>
            <a:off x="4913945" y="3872753"/>
            <a:ext cx="700833" cy="369332"/>
          </a:xfrm>
          <a:prstGeom prst="rect">
            <a:avLst/>
          </a:prstGeom>
          <a:noFill/>
        </p:spPr>
        <p:txBody>
          <a:bodyPr wrap="none" rtlCol="0">
            <a:spAutoFit/>
          </a:bodyPr>
          <a:lstStyle/>
          <a:p>
            <a:pPr algn="ctr"/>
            <a:r>
              <a:rPr lang="en-US" dirty="0"/>
              <a:t>100%</a:t>
            </a:r>
          </a:p>
        </p:txBody>
      </p:sp>
      <p:sp>
        <p:nvSpPr>
          <p:cNvPr id="75" name="TextBox 74">
            <a:extLst>
              <a:ext uri="{FF2B5EF4-FFF2-40B4-BE49-F238E27FC236}">
                <a16:creationId xmlns:a16="http://schemas.microsoft.com/office/drawing/2014/main" id="{81016528-D787-4D46-AF72-7AA44E17332C}"/>
              </a:ext>
            </a:extLst>
          </p:cNvPr>
          <p:cNvSpPr txBox="1"/>
          <p:nvPr/>
        </p:nvSpPr>
        <p:spPr>
          <a:xfrm>
            <a:off x="4792117" y="4686762"/>
            <a:ext cx="944489" cy="369332"/>
          </a:xfrm>
          <a:prstGeom prst="rect">
            <a:avLst/>
          </a:prstGeom>
          <a:noFill/>
        </p:spPr>
        <p:txBody>
          <a:bodyPr wrap="none" rtlCol="0">
            <a:spAutoFit/>
          </a:bodyPr>
          <a:lstStyle/>
          <a:p>
            <a:pPr algn="ctr"/>
            <a:r>
              <a:rPr lang="en-US" dirty="0"/>
              <a:t>206,947</a:t>
            </a:r>
          </a:p>
        </p:txBody>
      </p:sp>
      <p:sp>
        <p:nvSpPr>
          <p:cNvPr id="76" name="TextBox 75">
            <a:extLst>
              <a:ext uri="{FF2B5EF4-FFF2-40B4-BE49-F238E27FC236}">
                <a16:creationId xmlns:a16="http://schemas.microsoft.com/office/drawing/2014/main" id="{ACB72A14-A682-4D4C-83D0-CF35713A5C4C}"/>
              </a:ext>
            </a:extLst>
          </p:cNvPr>
          <p:cNvSpPr txBox="1"/>
          <p:nvPr/>
        </p:nvSpPr>
        <p:spPr>
          <a:xfrm>
            <a:off x="7351290" y="3012956"/>
            <a:ext cx="1059906" cy="369332"/>
          </a:xfrm>
          <a:prstGeom prst="rect">
            <a:avLst/>
          </a:prstGeom>
          <a:noFill/>
        </p:spPr>
        <p:txBody>
          <a:bodyPr wrap="none" rtlCol="0">
            <a:spAutoFit/>
          </a:bodyPr>
          <a:lstStyle/>
          <a:p>
            <a:pPr algn="ctr"/>
            <a:r>
              <a:rPr lang="en-US" dirty="0"/>
              <a:t>~200,000</a:t>
            </a:r>
          </a:p>
        </p:txBody>
      </p:sp>
      <p:sp>
        <p:nvSpPr>
          <p:cNvPr id="77" name="TextBox 76">
            <a:extLst>
              <a:ext uri="{FF2B5EF4-FFF2-40B4-BE49-F238E27FC236}">
                <a16:creationId xmlns:a16="http://schemas.microsoft.com/office/drawing/2014/main" id="{8D70E9A7-2276-4035-8CF7-AF7D298B86B5}"/>
              </a:ext>
            </a:extLst>
          </p:cNvPr>
          <p:cNvSpPr txBox="1"/>
          <p:nvPr/>
        </p:nvSpPr>
        <p:spPr>
          <a:xfrm>
            <a:off x="7550863" y="3834449"/>
            <a:ext cx="660758" cy="369332"/>
          </a:xfrm>
          <a:prstGeom prst="rect">
            <a:avLst/>
          </a:prstGeom>
          <a:noFill/>
        </p:spPr>
        <p:txBody>
          <a:bodyPr wrap="none" rtlCol="0">
            <a:spAutoFit/>
          </a:bodyPr>
          <a:lstStyle/>
          <a:p>
            <a:pPr algn="ctr"/>
            <a:r>
              <a:rPr lang="en-US" dirty="0"/>
              <a:t>&lt;1%</a:t>
            </a:r>
            <a:r>
              <a:rPr lang="en-US" baseline="30000" dirty="0"/>
              <a:t>1</a:t>
            </a:r>
            <a:endParaRPr lang="en-US" dirty="0"/>
          </a:p>
        </p:txBody>
      </p:sp>
      <p:sp>
        <p:nvSpPr>
          <p:cNvPr id="78" name="TextBox 77">
            <a:extLst>
              <a:ext uri="{FF2B5EF4-FFF2-40B4-BE49-F238E27FC236}">
                <a16:creationId xmlns:a16="http://schemas.microsoft.com/office/drawing/2014/main" id="{B78F5CEA-AFCA-461F-BB58-BC28E4E5609A}"/>
              </a:ext>
            </a:extLst>
          </p:cNvPr>
          <p:cNvSpPr txBox="1"/>
          <p:nvPr/>
        </p:nvSpPr>
        <p:spPr>
          <a:xfrm>
            <a:off x="7468309" y="4648458"/>
            <a:ext cx="825867" cy="369332"/>
          </a:xfrm>
          <a:prstGeom prst="rect">
            <a:avLst/>
          </a:prstGeom>
          <a:noFill/>
        </p:spPr>
        <p:txBody>
          <a:bodyPr wrap="none" rtlCol="0">
            <a:spAutoFit/>
          </a:bodyPr>
          <a:lstStyle/>
          <a:p>
            <a:pPr algn="ctr"/>
            <a:r>
              <a:rPr lang="en-US" dirty="0"/>
              <a:t>&lt;2,000</a:t>
            </a:r>
          </a:p>
        </p:txBody>
      </p:sp>
      <p:sp>
        <p:nvSpPr>
          <p:cNvPr id="82" name="TextBox 81">
            <a:extLst>
              <a:ext uri="{FF2B5EF4-FFF2-40B4-BE49-F238E27FC236}">
                <a16:creationId xmlns:a16="http://schemas.microsoft.com/office/drawing/2014/main" id="{05E3807F-1E46-49C1-96BA-60AE80C1EBB6}"/>
              </a:ext>
            </a:extLst>
          </p:cNvPr>
          <p:cNvSpPr txBox="1"/>
          <p:nvPr/>
        </p:nvSpPr>
        <p:spPr>
          <a:xfrm>
            <a:off x="9977948" y="3012956"/>
            <a:ext cx="1059906" cy="369332"/>
          </a:xfrm>
          <a:prstGeom prst="rect">
            <a:avLst/>
          </a:prstGeom>
          <a:noFill/>
        </p:spPr>
        <p:txBody>
          <a:bodyPr wrap="none" rtlCol="0">
            <a:spAutoFit/>
          </a:bodyPr>
          <a:lstStyle/>
          <a:p>
            <a:pPr algn="ctr"/>
            <a:r>
              <a:rPr lang="en-US" dirty="0"/>
              <a:t>~350,000</a:t>
            </a:r>
          </a:p>
        </p:txBody>
      </p:sp>
      <p:sp>
        <p:nvSpPr>
          <p:cNvPr id="83" name="TextBox 82">
            <a:extLst>
              <a:ext uri="{FF2B5EF4-FFF2-40B4-BE49-F238E27FC236}">
                <a16:creationId xmlns:a16="http://schemas.microsoft.com/office/drawing/2014/main" id="{455AC1D4-54AD-43BD-98FD-57368F062AAA}"/>
              </a:ext>
            </a:extLst>
          </p:cNvPr>
          <p:cNvSpPr txBox="1"/>
          <p:nvPr/>
        </p:nvSpPr>
        <p:spPr>
          <a:xfrm>
            <a:off x="9827267" y="3834449"/>
            <a:ext cx="1361270" cy="369332"/>
          </a:xfrm>
          <a:prstGeom prst="rect">
            <a:avLst/>
          </a:prstGeom>
          <a:noFill/>
        </p:spPr>
        <p:txBody>
          <a:bodyPr wrap="none" rtlCol="0">
            <a:spAutoFit/>
          </a:bodyPr>
          <a:lstStyle/>
          <a:p>
            <a:pPr algn="ctr"/>
            <a:r>
              <a:rPr lang="en-US" dirty="0"/>
              <a:t>&lt;10%/&lt;0.5%</a:t>
            </a:r>
          </a:p>
        </p:txBody>
      </p:sp>
      <p:sp>
        <p:nvSpPr>
          <p:cNvPr id="84" name="TextBox 83">
            <a:extLst>
              <a:ext uri="{FF2B5EF4-FFF2-40B4-BE49-F238E27FC236}">
                <a16:creationId xmlns:a16="http://schemas.microsoft.com/office/drawing/2014/main" id="{49950852-BB2D-4208-A7D9-1DC80F4F7D0E}"/>
              </a:ext>
            </a:extLst>
          </p:cNvPr>
          <p:cNvSpPr txBox="1"/>
          <p:nvPr/>
        </p:nvSpPr>
        <p:spPr>
          <a:xfrm>
            <a:off x="9670973" y="4648458"/>
            <a:ext cx="1673856" cy="369332"/>
          </a:xfrm>
          <a:prstGeom prst="rect">
            <a:avLst/>
          </a:prstGeom>
          <a:noFill/>
        </p:spPr>
        <p:txBody>
          <a:bodyPr wrap="none" rtlCol="0">
            <a:spAutoFit/>
          </a:bodyPr>
          <a:lstStyle/>
          <a:p>
            <a:pPr algn="ctr"/>
            <a:r>
              <a:rPr lang="en-US" dirty="0"/>
              <a:t>~35,000/~1,750</a:t>
            </a:r>
          </a:p>
        </p:txBody>
      </p:sp>
      <p:pic>
        <p:nvPicPr>
          <p:cNvPr id="1026" name="Picture 2" descr="Image result for monero logo">
            <a:extLst>
              <a:ext uri="{FF2B5EF4-FFF2-40B4-BE49-F238E27FC236}">
                <a16:creationId xmlns:a16="http://schemas.microsoft.com/office/drawing/2014/main" id="{F9CCD592-38B8-4F3E-A688-5ACEA3B53A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2640" y="2053431"/>
            <a:ext cx="1474098" cy="39213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dash.org/assets/img/graphics/dash_logo_f.png">
            <a:extLst>
              <a:ext uri="{FF2B5EF4-FFF2-40B4-BE49-F238E27FC236}">
                <a16:creationId xmlns:a16="http://schemas.microsoft.com/office/drawing/2014/main" id="{B9AD3C27-5C7F-4713-BEA2-2616B3B28E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1990" y="2104514"/>
            <a:ext cx="1846547" cy="28996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74A92C79-1B66-468B-BF62-768D0D35DA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30294" y="1973912"/>
            <a:ext cx="1145192" cy="526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799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p:cNvSpPr/>
          <p:nvPr/>
        </p:nvSpPr>
        <p:spPr>
          <a:xfrm>
            <a:off x="8577098" y="2696686"/>
            <a:ext cx="1716506" cy="171650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78143" y="2696686"/>
            <a:ext cx="1716506" cy="171650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135143" y="2696686"/>
            <a:ext cx="1716506" cy="171650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875729" y="2699545"/>
            <a:ext cx="1716506" cy="171650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t>Regulatory Compliance and Transparency</a:t>
            </a:r>
          </a:p>
        </p:txBody>
      </p:sp>
      <p:sp>
        <p:nvSpPr>
          <p:cNvPr id="5" name="Oval 14"/>
          <p:cNvSpPr>
            <a:spLocks noChangeArrowheads="1"/>
          </p:cNvSpPr>
          <p:nvPr/>
        </p:nvSpPr>
        <p:spPr bwMode="auto">
          <a:xfrm>
            <a:off x="9435351" y="3596667"/>
            <a:ext cx="104134" cy="106903"/>
          </a:xfrm>
          <a:prstGeom prst="ellipse">
            <a:avLst/>
          </a:prstGeom>
          <a:solidFill>
            <a:srgbClr val="57575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314" tIns="37157" rIns="74314" bIns="37157" numCol="1" anchor="t" anchorCtr="0" compatLnSpc="1">
            <a:prstTxWarp prst="textNoShape">
              <a:avLst/>
            </a:prstTxWarp>
          </a:bodyPr>
          <a:lstStyle/>
          <a:p>
            <a:endParaRPr lang="id-ID" sz="2926" dirty="0">
              <a:latin typeface="Calibri" charset="0"/>
              <a:ea typeface="Calibri" charset="0"/>
              <a:cs typeface="Calibri" charset="0"/>
            </a:endParaRPr>
          </a:p>
        </p:txBody>
      </p:sp>
      <p:sp>
        <p:nvSpPr>
          <p:cNvPr id="6" name="Freeform 15"/>
          <p:cNvSpPr>
            <a:spLocks noEditPoints="1"/>
          </p:cNvSpPr>
          <p:nvPr/>
        </p:nvSpPr>
        <p:spPr bwMode="auto">
          <a:xfrm>
            <a:off x="9010592" y="3143776"/>
            <a:ext cx="874179" cy="822326"/>
          </a:xfrm>
          <a:custGeom>
            <a:avLst/>
            <a:gdLst>
              <a:gd name="T0" fmla="*/ 116 w 132"/>
              <a:gd name="T1" fmla="*/ 48 h 124"/>
              <a:gd name="T2" fmla="*/ 116 w 132"/>
              <a:gd name="T3" fmla="*/ 22 h 124"/>
              <a:gd name="T4" fmla="*/ 104 w 132"/>
              <a:gd name="T5" fmla="*/ 0 h 124"/>
              <a:gd name="T6" fmla="*/ 22 w 132"/>
              <a:gd name="T7" fmla="*/ 0 h 124"/>
              <a:gd name="T8" fmla="*/ 0 w 132"/>
              <a:gd name="T9" fmla="*/ 102 h 124"/>
              <a:gd name="T10" fmla="*/ 94 w 132"/>
              <a:gd name="T11" fmla="*/ 124 h 124"/>
              <a:gd name="T12" fmla="*/ 116 w 132"/>
              <a:gd name="T13" fmla="*/ 96 h 124"/>
              <a:gd name="T14" fmla="*/ 116 w 132"/>
              <a:gd name="T15" fmla="*/ 48 h 124"/>
              <a:gd name="T16" fmla="*/ 88 w 132"/>
              <a:gd name="T17" fmla="*/ 8 h 124"/>
              <a:gd name="T18" fmla="*/ 108 w 132"/>
              <a:gd name="T19" fmla="*/ 12 h 124"/>
              <a:gd name="T20" fmla="*/ 108 w 132"/>
              <a:gd name="T21" fmla="*/ 24 h 124"/>
              <a:gd name="T22" fmla="*/ 104 w 132"/>
              <a:gd name="T23" fmla="*/ 36 h 124"/>
              <a:gd name="T24" fmla="*/ 104 w 132"/>
              <a:gd name="T25" fmla="*/ 32 h 124"/>
              <a:gd name="T26" fmla="*/ 104 w 132"/>
              <a:gd name="T27" fmla="*/ 16 h 124"/>
              <a:gd name="T28" fmla="*/ 16 w 132"/>
              <a:gd name="T29" fmla="*/ 12 h 124"/>
              <a:gd name="T30" fmla="*/ 12 w 132"/>
              <a:gd name="T31" fmla="*/ 24 h 124"/>
              <a:gd name="T32" fmla="*/ 8 w 132"/>
              <a:gd name="T33" fmla="*/ 22 h 124"/>
              <a:gd name="T34" fmla="*/ 100 w 132"/>
              <a:gd name="T35" fmla="*/ 20 h 124"/>
              <a:gd name="T36" fmla="*/ 16 w 132"/>
              <a:gd name="T37" fmla="*/ 16 h 124"/>
              <a:gd name="T38" fmla="*/ 100 w 132"/>
              <a:gd name="T39" fmla="*/ 20 h 124"/>
              <a:gd name="T40" fmla="*/ 100 w 132"/>
              <a:gd name="T41" fmla="*/ 28 h 124"/>
              <a:gd name="T42" fmla="*/ 16 w 132"/>
              <a:gd name="T43" fmla="*/ 24 h 124"/>
              <a:gd name="T44" fmla="*/ 100 w 132"/>
              <a:gd name="T45" fmla="*/ 32 h 124"/>
              <a:gd name="T46" fmla="*/ 88 w 132"/>
              <a:gd name="T47" fmla="*/ 36 h 124"/>
              <a:gd name="T48" fmla="*/ 16 w 132"/>
              <a:gd name="T49" fmla="*/ 35 h 124"/>
              <a:gd name="T50" fmla="*/ 100 w 132"/>
              <a:gd name="T51" fmla="*/ 32 h 124"/>
              <a:gd name="T52" fmla="*/ 94 w 132"/>
              <a:gd name="T53" fmla="*/ 116 h 124"/>
              <a:gd name="T54" fmla="*/ 8 w 132"/>
              <a:gd name="T55" fmla="*/ 102 h 124"/>
              <a:gd name="T56" fmla="*/ 22 w 132"/>
              <a:gd name="T57" fmla="*/ 44 h 124"/>
              <a:gd name="T58" fmla="*/ 104 w 132"/>
              <a:gd name="T59" fmla="*/ 44 h 124"/>
              <a:gd name="T60" fmla="*/ 108 w 132"/>
              <a:gd name="T61" fmla="*/ 56 h 124"/>
              <a:gd name="T62" fmla="*/ 52 w 132"/>
              <a:gd name="T63" fmla="*/ 76 h 124"/>
              <a:gd name="T64" fmla="*/ 108 w 132"/>
              <a:gd name="T65" fmla="*/ 96 h 124"/>
              <a:gd name="T66" fmla="*/ 113 w 132"/>
              <a:gd name="T67" fmla="*/ 88 h 124"/>
              <a:gd name="T68" fmla="*/ 60 w 132"/>
              <a:gd name="T69" fmla="*/ 76 h 124"/>
              <a:gd name="T70" fmla="*/ 108 w 132"/>
              <a:gd name="T71" fmla="*/ 64 h 124"/>
              <a:gd name="T72" fmla="*/ 115 w 132"/>
              <a:gd name="T73" fmla="*/ 59 h 124"/>
              <a:gd name="T74" fmla="*/ 120 w 132"/>
              <a:gd name="T75" fmla="*/ 7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24">
                <a:moveTo>
                  <a:pt x="116" y="48"/>
                </a:moveTo>
                <a:cubicBezTo>
                  <a:pt x="116" y="48"/>
                  <a:pt x="116" y="48"/>
                  <a:pt x="116" y="48"/>
                </a:cubicBezTo>
                <a:cubicBezTo>
                  <a:pt x="116" y="24"/>
                  <a:pt x="116" y="24"/>
                  <a:pt x="116" y="24"/>
                </a:cubicBezTo>
                <a:cubicBezTo>
                  <a:pt x="116" y="22"/>
                  <a:pt x="116" y="22"/>
                  <a:pt x="116" y="22"/>
                </a:cubicBezTo>
                <a:cubicBezTo>
                  <a:pt x="116" y="12"/>
                  <a:pt x="116" y="12"/>
                  <a:pt x="116" y="12"/>
                </a:cubicBezTo>
                <a:cubicBezTo>
                  <a:pt x="116" y="5"/>
                  <a:pt x="111" y="0"/>
                  <a:pt x="104" y="0"/>
                </a:cubicBezTo>
                <a:cubicBezTo>
                  <a:pt x="88" y="0"/>
                  <a:pt x="88" y="0"/>
                  <a:pt x="88" y="0"/>
                </a:cubicBezTo>
                <a:cubicBezTo>
                  <a:pt x="22" y="0"/>
                  <a:pt x="22" y="0"/>
                  <a:pt x="22" y="0"/>
                </a:cubicBezTo>
                <a:cubicBezTo>
                  <a:pt x="10" y="0"/>
                  <a:pt x="0" y="10"/>
                  <a:pt x="0" y="22"/>
                </a:cubicBezTo>
                <a:cubicBezTo>
                  <a:pt x="0" y="102"/>
                  <a:pt x="0" y="102"/>
                  <a:pt x="0" y="102"/>
                </a:cubicBezTo>
                <a:cubicBezTo>
                  <a:pt x="0" y="114"/>
                  <a:pt x="10" y="124"/>
                  <a:pt x="22" y="124"/>
                </a:cubicBezTo>
                <a:cubicBezTo>
                  <a:pt x="94" y="124"/>
                  <a:pt x="94" y="124"/>
                  <a:pt x="94" y="124"/>
                </a:cubicBezTo>
                <a:cubicBezTo>
                  <a:pt x="106" y="124"/>
                  <a:pt x="116" y="114"/>
                  <a:pt x="116" y="102"/>
                </a:cubicBezTo>
                <a:cubicBezTo>
                  <a:pt x="116" y="96"/>
                  <a:pt x="116" y="96"/>
                  <a:pt x="116" y="96"/>
                </a:cubicBezTo>
                <a:cubicBezTo>
                  <a:pt x="116" y="96"/>
                  <a:pt x="116" y="96"/>
                  <a:pt x="116" y="96"/>
                </a:cubicBezTo>
                <a:cubicBezTo>
                  <a:pt x="132" y="84"/>
                  <a:pt x="132" y="60"/>
                  <a:pt x="116" y="48"/>
                </a:cubicBezTo>
                <a:close/>
                <a:moveTo>
                  <a:pt x="22" y="8"/>
                </a:moveTo>
                <a:cubicBezTo>
                  <a:pt x="88" y="8"/>
                  <a:pt x="88" y="8"/>
                  <a:pt x="88" y="8"/>
                </a:cubicBezTo>
                <a:cubicBezTo>
                  <a:pt x="104" y="8"/>
                  <a:pt x="104" y="8"/>
                  <a:pt x="104" y="8"/>
                </a:cubicBezTo>
                <a:cubicBezTo>
                  <a:pt x="106" y="8"/>
                  <a:pt x="108" y="10"/>
                  <a:pt x="108" y="12"/>
                </a:cubicBezTo>
                <a:cubicBezTo>
                  <a:pt x="108" y="22"/>
                  <a:pt x="108" y="22"/>
                  <a:pt x="108" y="22"/>
                </a:cubicBezTo>
                <a:cubicBezTo>
                  <a:pt x="108" y="24"/>
                  <a:pt x="108" y="24"/>
                  <a:pt x="108" y="24"/>
                </a:cubicBezTo>
                <a:cubicBezTo>
                  <a:pt x="108" y="37"/>
                  <a:pt x="108" y="37"/>
                  <a:pt x="108" y="37"/>
                </a:cubicBezTo>
                <a:cubicBezTo>
                  <a:pt x="107" y="36"/>
                  <a:pt x="105" y="36"/>
                  <a:pt x="104" y="36"/>
                </a:cubicBezTo>
                <a:cubicBezTo>
                  <a:pt x="104" y="36"/>
                  <a:pt x="104" y="36"/>
                  <a:pt x="104" y="36"/>
                </a:cubicBezTo>
                <a:cubicBezTo>
                  <a:pt x="104" y="32"/>
                  <a:pt x="104" y="32"/>
                  <a:pt x="104" y="32"/>
                </a:cubicBezTo>
                <a:cubicBezTo>
                  <a:pt x="104" y="24"/>
                  <a:pt x="104" y="24"/>
                  <a:pt x="104" y="24"/>
                </a:cubicBezTo>
                <a:cubicBezTo>
                  <a:pt x="104" y="16"/>
                  <a:pt x="104" y="16"/>
                  <a:pt x="104" y="16"/>
                </a:cubicBezTo>
                <a:cubicBezTo>
                  <a:pt x="104" y="14"/>
                  <a:pt x="102" y="12"/>
                  <a:pt x="100" y="12"/>
                </a:cubicBezTo>
                <a:cubicBezTo>
                  <a:pt x="16" y="12"/>
                  <a:pt x="16" y="12"/>
                  <a:pt x="16" y="12"/>
                </a:cubicBezTo>
                <a:cubicBezTo>
                  <a:pt x="14" y="12"/>
                  <a:pt x="12" y="14"/>
                  <a:pt x="12" y="16"/>
                </a:cubicBezTo>
                <a:cubicBezTo>
                  <a:pt x="12" y="24"/>
                  <a:pt x="12" y="24"/>
                  <a:pt x="12" y="24"/>
                </a:cubicBezTo>
                <a:cubicBezTo>
                  <a:pt x="12" y="32"/>
                  <a:pt x="12" y="32"/>
                  <a:pt x="12" y="32"/>
                </a:cubicBezTo>
                <a:cubicBezTo>
                  <a:pt x="10" y="29"/>
                  <a:pt x="8" y="26"/>
                  <a:pt x="8" y="22"/>
                </a:cubicBezTo>
                <a:cubicBezTo>
                  <a:pt x="8" y="14"/>
                  <a:pt x="14" y="8"/>
                  <a:pt x="22" y="8"/>
                </a:cubicBezTo>
                <a:close/>
                <a:moveTo>
                  <a:pt x="100" y="20"/>
                </a:moveTo>
                <a:cubicBezTo>
                  <a:pt x="16" y="20"/>
                  <a:pt x="16" y="20"/>
                  <a:pt x="16" y="20"/>
                </a:cubicBezTo>
                <a:cubicBezTo>
                  <a:pt x="16" y="16"/>
                  <a:pt x="16" y="16"/>
                  <a:pt x="16" y="16"/>
                </a:cubicBezTo>
                <a:cubicBezTo>
                  <a:pt x="100" y="16"/>
                  <a:pt x="100" y="16"/>
                  <a:pt x="100" y="16"/>
                </a:cubicBezTo>
                <a:lnTo>
                  <a:pt x="100" y="20"/>
                </a:lnTo>
                <a:close/>
                <a:moveTo>
                  <a:pt x="100" y="24"/>
                </a:moveTo>
                <a:cubicBezTo>
                  <a:pt x="100" y="28"/>
                  <a:pt x="100" y="28"/>
                  <a:pt x="100" y="28"/>
                </a:cubicBezTo>
                <a:cubicBezTo>
                  <a:pt x="16" y="28"/>
                  <a:pt x="16" y="28"/>
                  <a:pt x="16" y="28"/>
                </a:cubicBezTo>
                <a:cubicBezTo>
                  <a:pt x="16" y="24"/>
                  <a:pt x="16" y="24"/>
                  <a:pt x="16" y="24"/>
                </a:cubicBezTo>
                <a:lnTo>
                  <a:pt x="100" y="24"/>
                </a:lnTo>
                <a:close/>
                <a:moveTo>
                  <a:pt x="100" y="32"/>
                </a:moveTo>
                <a:cubicBezTo>
                  <a:pt x="100" y="36"/>
                  <a:pt x="100" y="36"/>
                  <a:pt x="100" y="36"/>
                </a:cubicBezTo>
                <a:cubicBezTo>
                  <a:pt x="88" y="36"/>
                  <a:pt x="88" y="36"/>
                  <a:pt x="88" y="36"/>
                </a:cubicBezTo>
                <a:cubicBezTo>
                  <a:pt x="22" y="36"/>
                  <a:pt x="22" y="36"/>
                  <a:pt x="22" y="36"/>
                </a:cubicBezTo>
                <a:cubicBezTo>
                  <a:pt x="20" y="36"/>
                  <a:pt x="18" y="35"/>
                  <a:pt x="16" y="35"/>
                </a:cubicBezTo>
                <a:cubicBezTo>
                  <a:pt x="16" y="32"/>
                  <a:pt x="16" y="32"/>
                  <a:pt x="16" y="32"/>
                </a:cubicBezTo>
                <a:lnTo>
                  <a:pt x="100" y="32"/>
                </a:lnTo>
                <a:close/>
                <a:moveTo>
                  <a:pt x="108" y="102"/>
                </a:moveTo>
                <a:cubicBezTo>
                  <a:pt x="108" y="110"/>
                  <a:pt x="102" y="116"/>
                  <a:pt x="94" y="116"/>
                </a:cubicBezTo>
                <a:cubicBezTo>
                  <a:pt x="22" y="116"/>
                  <a:pt x="22" y="116"/>
                  <a:pt x="22" y="116"/>
                </a:cubicBezTo>
                <a:cubicBezTo>
                  <a:pt x="14" y="116"/>
                  <a:pt x="8" y="110"/>
                  <a:pt x="8" y="102"/>
                </a:cubicBezTo>
                <a:cubicBezTo>
                  <a:pt x="8" y="39"/>
                  <a:pt x="8" y="39"/>
                  <a:pt x="8" y="39"/>
                </a:cubicBezTo>
                <a:cubicBezTo>
                  <a:pt x="12" y="42"/>
                  <a:pt x="17" y="44"/>
                  <a:pt x="22" y="44"/>
                </a:cubicBezTo>
                <a:cubicBezTo>
                  <a:pt x="88" y="44"/>
                  <a:pt x="88" y="44"/>
                  <a:pt x="88" y="44"/>
                </a:cubicBezTo>
                <a:cubicBezTo>
                  <a:pt x="104" y="44"/>
                  <a:pt x="104" y="44"/>
                  <a:pt x="104" y="44"/>
                </a:cubicBezTo>
                <a:cubicBezTo>
                  <a:pt x="106" y="44"/>
                  <a:pt x="108" y="46"/>
                  <a:pt x="108" y="48"/>
                </a:cubicBezTo>
                <a:cubicBezTo>
                  <a:pt x="108" y="56"/>
                  <a:pt x="108" y="56"/>
                  <a:pt x="108" y="56"/>
                </a:cubicBezTo>
                <a:cubicBezTo>
                  <a:pt x="72" y="56"/>
                  <a:pt x="72" y="56"/>
                  <a:pt x="72" y="56"/>
                </a:cubicBezTo>
                <a:cubicBezTo>
                  <a:pt x="61" y="56"/>
                  <a:pt x="52" y="65"/>
                  <a:pt x="52" y="76"/>
                </a:cubicBezTo>
                <a:cubicBezTo>
                  <a:pt x="52" y="87"/>
                  <a:pt x="61" y="96"/>
                  <a:pt x="72" y="96"/>
                </a:cubicBezTo>
                <a:cubicBezTo>
                  <a:pt x="108" y="96"/>
                  <a:pt x="108" y="96"/>
                  <a:pt x="108" y="96"/>
                </a:cubicBezTo>
                <a:lnTo>
                  <a:pt x="108" y="102"/>
                </a:lnTo>
                <a:close/>
                <a:moveTo>
                  <a:pt x="113" y="88"/>
                </a:moveTo>
                <a:cubicBezTo>
                  <a:pt x="72" y="88"/>
                  <a:pt x="72" y="88"/>
                  <a:pt x="72" y="88"/>
                </a:cubicBezTo>
                <a:cubicBezTo>
                  <a:pt x="65" y="88"/>
                  <a:pt x="60" y="83"/>
                  <a:pt x="60" y="76"/>
                </a:cubicBezTo>
                <a:cubicBezTo>
                  <a:pt x="60" y="69"/>
                  <a:pt x="65" y="64"/>
                  <a:pt x="72" y="64"/>
                </a:cubicBezTo>
                <a:cubicBezTo>
                  <a:pt x="108" y="64"/>
                  <a:pt x="108" y="64"/>
                  <a:pt x="108" y="64"/>
                </a:cubicBezTo>
                <a:cubicBezTo>
                  <a:pt x="110" y="64"/>
                  <a:pt x="113" y="63"/>
                  <a:pt x="114" y="61"/>
                </a:cubicBezTo>
                <a:cubicBezTo>
                  <a:pt x="115" y="60"/>
                  <a:pt x="115" y="60"/>
                  <a:pt x="115" y="59"/>
                </a:cubicBezTo>
                <a:cubicBezTo>
                  <a:pt x="115" y="59"/>
                  <a:pt x="116" y="59"/>
                  <a:pt x="116" y="59"/>
                </a:cubicBezTo>
                <a:cubicBezTo>
                  <a:pt x="118" y="62"/>
                  <a:pt x="120" y="67"/>
                  <a:pt x="120" y="72"/>
                </a:cubicBezTo>
                <a:cubicBezTo>
                  <a:pt x="120" y="78"/>
                  <a:pt x="118" y="84"/>
                  <a:pt x="113" y="88"/>
                </a:cubicBezTo>
                <a:close/>
              </a:path>
            </a:pathLst>
          </a:custGeom>
          <a:solidFill>
            <a:srgbClr val="57575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314" tIns="37157" rIns="74314" bIns="37157" numCol="1" anchor="t" anchorCtr="0" compatLnSpc="1">
            <a:prstTxWarp prst="textNoShape">
              <a:avLst/>
            </a:prstTxWarp>
          </a:bodyPr>
          <a:lstStyle/>
          <a:p>
            <a:endParaRPr lang="id-ID" sz="2926" dirty="0">
              <a:latin typeface="Calibri" charset="0"/>
              <a:ea typeface="Calibri" charset="0"/>
              <a:cs typeface="Calibri" charset="0"/>
            </a:endParaRPr>
          </a:p>
        </p:txBody>
      </p:sp>
      <p:pic>
        <p:nvPicPr>
          <p:cNvPr id="7" name="Picture 6" descr="businessman96.emf"/>
          <p:cNvPicPr>
            <a:picLocks noChangeAspect="1"/>
          </p:cNvPicPr>
          <p:nvPr/>
        </p:nvPicPr>
        <p:blipFill>
          <a:blip r:embed="rId3" cstate="email">
            <a:duotone>
              <a:prstClr val="black"/>
              <a:schemeClr val="tx1">
                <a:tint val="45000"/>
                <a:satMod val="400000"/>
              </a:schemeClr>
            </a:duotone>
            <a:lum bright="-40000" contrast="-40000"/>
            <a:extLst>
              <a:ext uri="{28A0092B-C50C-407E-A947-70E740481C1C}">
                <a14:useLocalDpi xmlns:a14="http://schemas.microsoft.com/office/drawing/2010/main" val="0"/>
              </a:ext>
            </a:extLst>
          </a:blip>
          <a:stretch>
            <a:fillRect/>
          </a:stretch>
        </p:blipFill>
        <p:spPr>
          <a:xfrm>
            <a:off x="4457934" y="3022403"/>
            <a:ext cx="1070923" cy="1070923"/>
          </a:xfrm>
          <a:prstGeom prst="rect">
            <a:avLst/>
          </a:prstGeom>
        </p:spPr>
      </p:pic>
      <p:pic>
        <p:nvPicPr>
          <p:cNvPr id="8" name="Picture 7" descr="web25.emf"/>
          <p:cNvPicPr>
            <a:picLocks noChangeAspect="1"/>
          </p:cNvPicPr>
          <p:nvPr/>
        </p:nvPicPr>
        <p:blipFill>
          <a:blip r:embed="rId4" cstate="email">
            <a:duotone>
              <a:prstClr val="black"/>
              <a:schemeClr val="tx1">
                <a:tint val="45000"/>
                <a:satMod val="400000"/>
              </a:schemeClr>
            </a:duotone>
            <a:lum bright="-40000" contrast="-40000"/>
            <a:extLst>
              <a:ext uri="{28A0092B-C50C-407E-A947-70E740481C1C}">
                <a14:useLocalDpi xmlns:a14="http://schemas.microsoft.com/office/drawing/2010/main" val="0"/>
              </a:ext>
            </a:extLst>
          </a:blip>
          <a:stretch>
            <a:fillRect/>
          </a:stretch>
        </p:blipFill>
        <p:spPr>
          <a:xfrm>
            <a:off x="2338427" y="3159384"/>
            <a:ext cx="791110" cy="791110"/>
          </a:xfrm>
          <a:prstGeom prst="rect">
            <a:avLst/>
          </a:prstGeom>
        </p:spPr>
      </p:pic>
      <p:pic>
        <p:nvPicPr>
          <p:cNvPr id="10" name="Picture 9" descr="donate2.emf"/>
          <p:cNvPicPr>
            <a:picLocks noChangeAspect="1"/>
          </p:cNvPicPr>
          <p:nvPr/>
        </p:nvPicPr>
        <p:blipFill>
          <a:blip r:embed="rId5" cstate="email">
            <a:duotone>
              <a:prstClr val="black"/>
              <a:schemeClr val="tx1">
                <a:tint val="45000"/>
                <a:satMod val="400000"/>
              </a:schemeClr>
            </a:duotone>
            <a:lum bright="-40000" contrast="-40000"/>
            <a:extLst>
              <a:ext uri="{28A0092B-C50C-407E-A947-70E740481C1C}">
                <a14:useLocalDpi xmlns:a14="http://schemas.microsoft.com/office/drawing/2010/main" val="0"/>
              </a:ext>
            </a:extLst>
          </a:blip>
          <a:stretch>
            <a:fillRect/>
          </a:stretch>
        </p:blipFill>
        <p:spPr>
          <a:xfrm>
            <a:off x="6782348" y="3079677"/>
            <a:ext cx="959258" cy="959258"/>
          </a:xfrm>
          <a:prstGeom prst="rect">
            <a:avLst/>
          </a:prstGeom>
        </p:spPr>
      </p:pic>
      <p:grpSp>
        <p:nvGrpSpPr>
          <p:cNvPr id="16" name="Group 15"/>
          <p:cNvGrpSpPr/>
          <p:nvPr/>
        </p:nvGrpSpPr>
        <p:grpSpPr>
          <a:xfrm>
            <a:off x="1636702" y="4586108"/>
            <a:ext cx="2194559" cy="1486960"/>
            <a:chOff x="1413149" y="4179496"/>
            <a:chExt cx="1767828" cy="1081933"/>
          </a:xfrm>
        </p:grpSpPr>
        <p:sp>
          <p:nvSpPr>
            <p:cNvPr id="17" name="Text Placeholder 32"/>
            <p:cNvSpPr txBox="1">
              <a:spLocks/>
            </p:cNvSpPr>
            <p:nvPr/>
          </p:nvSpPr>
          <p:spPr>
            <a:xfrm>
              <a:off x="1413149" y="4455669"/>
              <a:ext cx="1767828" cy="80576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buNone/>
              </a:pPr>
              <a:r>
                <a:rPr lang="en-US" sz="1600" dirty="0">
                  <a:latin typeface="Calibri" charset="0"/>
                  <a:ea typeface="Calibri" charset="0"/>
                  <a:cs typeface="Calibri" charset="0"/>
                </a:rPr>
                <a:t>A view key is used to reveal all transactions for a </a:t>
              </a:r>
              <a:r>
                <a:rPr lang="en-US" sz="1600" dirty="0" err="1">
                  <a:latin typeface="Calibri" charset="0"/>
                  <a:ea typeface="Calibri" charset="0"/>
                  <a:cs typeface="Calibri" charset="0"/>
                </a:rPr>
                <a:t>Monero</a:t>
              </a:r>
              <a:r>
                <a:rPr lang="en-US" sz="1600" dirty="0">
                  <a:latin typeface="Calibri" charset="0"/>
                  <a:ea typeface="Calibri" charset="0"/>
                  <a:cs typeface="Calibri" charset="0"/>
                </a:rPr>
                <a:t> account, or just the key for a single transaction</a:t>
              </a:r>
            </a:p>
          </p:txBody>
        </p:sp>
        <p:sp>
          <p:nvSpPr>
            <p:cNvPr id="18" name="Text Placeholder 33"/>
            <p:cNvSpPr txBox="1">
              <a:spLocks/>
            </p:cNvSpPr>
            <p:nvPr/>
          </p:nvSpPr>
          <p:spPr>
            <a:xfrm>
              <a:off x="1413151" y="4179496"/>
              <a:ext cx="1650338"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1800" b="1" dirty="0">
                  <a:solidFill>
                    <a:schemeClr val="tx2"/>
                  </a:solidFill>
                  <a:latin typeface="Calibri" charset="0"/>
                  <a:ea typeface="Calibri" charset="0"/>
                  <a:cs typeface="Calibri" charset="0"/>
                </a:rPr>
                <a:t>Transparency</a:t>
              </a:r>
              <a:endParaRPr lang="en-AU" sz="1800" dirty="0">
                <a:solidFill>
                  <a:schemeClr val="tx2"/>
                </a:solidFill>
                <a:latin typeface="Calibri" charset="0"/>
                <a:ea typeface="Calibri" charset="0"/>
                <a:cs typeface="Calibri" charset="0"/>
              </a:endParaRPr>
            </a:p>
          </p:txBody>
        </p:sp>
      </p:grpSp>
      <p:grpSp>
        <p:nvGrpSpPr>
          <p:cNvPr id="19" name="Group 18"/>
          <p:cNvGrpSpPr/>
          <p:nvPr/>
        </p:nvGrpSpPr>
        <p:grpSpPr>
          <a:xfrm>
            <a:off x="3896115" y="4640068"/>
            <a:ext cx="2194560" cy="1758599"/>
            <a:chOff x="1413150" y="4179496"/>
            <a:chExt cx="1650340" cy="1081933"/>
          </a:xfrm>
        </p:grpSpPr>
        <p:sp>
          <p:nvSpPr>
            <p:cNvPr id="20" name="Text Placeholder 32"/>
            <p:cNvSpPr txBox="1">
              <a:spLocks/>
            </p:cNvSpPr>
            <p:nvPr/>
          </p:nvSpPr>
          <p:spPr>
            <a:xfrm>
              <a:off x="1413150" y="4455669"/>
              <a:ext cx="1650340" cy="80576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buNone/>
              </a:pPr>
              <a:r>
                <a:rPr lang="en-US" sz="1600" dirty="0">
                  <a:latin typeface="Calibri" charset="0"/>
                  <a:ea typeface="Calibri" charset="0"/>
                  <a:cs typeface="Calibri" charset="0"/>
                </a:rPr>
                <a:t>View keys can be given to selected parties, or can be made public</a:t>
              </a:r>
            </a:p>
          </p:txBody>
        </p:sp>
        <p:sp>
          <p:nvSpPr>
            <p:cNvPr id="21" name="Text Placeholder 33"/>
            <p:cNvSpPr txBox="1">
              <a:spLocks/>
            </p:cNvSpPr>
            <p:nvPr/>
          </p:nvSpPr>
          <p:spPr>
            <a:xfrm>
              <a:off x="1413151" y="4179496"/>
              <a:ext cx="1650338"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1800" b="1" dirty="0">
                  <a:solidFill>
                    <a:schemeClr val="tx2"/>
                  </a:solidFill>
                  <a:latin typeface="Calibri" charset="0"/>
                  <a:ea typeface="Calibri" charset="0"/>
                  <a:cs typeface="Calibri" charset="0"/>
                </a:rPr>
                <a:t>Selected Parties</a:t>
              </a:r>
              <a:endParaRPr lang="en-AU" sz="1800" dirty="0">
                <a:solidFill>
                  <a:schemeClr val="tx2"/>
                </a:solidFill>
                <a:latin typeface="Calibri" charset="0"/>
                <a:ea typeface="Calibri" charset="0"/>
                <a:cs typeface="Calibri" charset="0"/>
              </a:endParaRPr>
            </a:p>
          </p:txBody>
        </p:sp>
      </p:grpSp>
      <p:grpSp>
        <p:nvGrpSpPr>
          <p:cNvPr id="22" name="Group 21"/>
          <p:cNvGrpSpPr/>
          <p:nvPr/>
        </p:nvGrpSpPr>
        <p:grpSpPr>
          <a:xfrm>
            <a:off x="6123754" y="4580931"/>
            <a:ext cx="2194560" cy="1758599"/>
            <a:chOff x="1413150" y="4179496"/>
            <a:chExt cx="1650340" cy="1081933"/>
          </a:xfrm>
        </p:grpSpPr>
        <p:sp>
          <p:nvSpPr>
            <p:cNvPr id="23" name="Text Placeholder 32"/>
            <p:cNvSpPr txBox="1">
              <a:spLocks/>
            </p:cNvSpPr>
            <p:nvPr/>
          </p:nvSpPr>
          <p:spPr>
            <a:xfrm>
              <a:off x="1413150" y="4455669"/>
              <a:ext cx="1650340" cy="80576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buNone/>
              </a:pPr>
              <a:r>
                <a:rPr lang="en-US" sz="1600" dirty="0">
                  <a:latin typeface="Calibri" charset="0"/>
                  <a:ea typeface="Calibri" charset="0"/>
                  <a:cs typeface="Calibri" charset="0"/>
                </a:rPr>
                <a:t>By publishing their view key, charities can invite easy public oversight</a:t>
              </a:r>
            </a:p>
          </p:txBody>
        </p:sp>
        <p:sp>
          <p:nvSpPr>
            <p:cNvPr id="24" name="Text Placeholder 33"/>
            <p:cNvSpPr txBox="1">
              <a:spLocks/>
            </p:cNvSpPr>
            <p:nvPr/>
          </p:nvSpPr>
          <p:spPr>
            <a:xfrm>
              <a:off x="1413151" y="4179496"/>
              <a:ext cx="1650338"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1800" b="1" dirty="0">
                  <a:solidFill>
                    <a:schemeClr val="tx2"/>
                  </a:solidFill>
                  <a:latin typeface="Calibri" charset="0"/>
                  <a:ea typeface="Calibri" charset="0"/>
                  <a:cs typeface="Calibri" charset="0"/>
                </a:rPr>
                <a:t>Charities</a:t>
              </a:r>
              <a:endParaRPr lang="en-AU" sz="1800" dirty="0">
                <a:solidFill>
                  <a:schemeClr val="tx2"/>
                </a:solidFill>
                <a:latin typeface="Calibri" charset="0"/>
                <a:ea typeface="Calibri" charset="0"/>
                <a:cs typeface="Calibri" charset="0"/>
              </a:endParaRPr>
            </a:p>
          </p:txBody>
        </p:sp>
      </p:grpSp>
      <p:grpSp>
        <p:nvGrpSpPr>
          <p:cNvPr id="28" name="Group 27"/>
          <p:cNvGrpSpPr/>
          <p:nvPr/>
        </p:nvGrpSpPr>
        <p:grpSpPr>
          <a:xfrm>
            <a:off x="8350403" y="4580931"/>
            <a:ext cx="2194560" cy="1758599"/>
            <a:chOff x="1413150" y="4179496"/>
            <a:chExt cx="1650340" cy="1081933"/>
          </a:xfrm>
        </p:grpSpPr>
        <p:sp>
          <p:nvSpPr>
            <p:cNvPr id="29" name="Text Placeholder 32"/>
            <p:cNvSpPr txBox="1">
              <a:spLocks/>
            </p:cNvSpPr>
            <p:nvPr/>
          </p:nvSpPr>
          <p:spPr>
            <a:xfrm>
              <a:off x="1413150" y="4455669"/>
              <a:ext cx="1650340" cy="80576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buNone/>
              </a:pPr>
              <a:r>
                <a:rPr lang="en-US" sz="1600" dirty="0">
                  <a:latin typeface="Calibri" charset="0"/>
                  <a:ea typeface="Calibri" charset="0"/>
                  <a:cs typeface="Calibri" charset="0"/>
                </a:rPr>
                <a:t>Children can be given their own accounts, and parents can monitor their spending</a:t>
              </a:r>
            </a:p>
          </p:txBody>
        </p:sp>
        <p:sp>
          <p:nvSpPr>
            <p:cNvPr id="30" name="Text Placeholder 33"/>
            <p:cNvSpPr txBox="1">
              <a:spLocks/>
            </p:cNvSpPr>
            <p:nvPr/>
          </p:nvSpPr>
          <p:spPr>
            <a:xfrm>
              <a:off x="1413151" y="4179496"/>
              <a:ext cx="1650338"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1800" b="1" dirty="0">
                  <a:solidFill>
                    <a:schemeClr val="tx2"/>
                  </a:solidFill>
                  <a:latin typeface="Calibri" charset="0"/>
                  <a:ea typeface="Calibri" charset="0"/>
                  <a:cs typeface="Calibri" charset="0"/>
                </a:rPr>
                <a:t>Parents</a:t>
              </a:r>
              <a:endParaRPr lang="en-AU" sz="1800" dirty="0">
                <a:solidFill>
                  <a:schemeClr val="tx2"/>
                </a:solidFill>
                <a:latin typeface="Calibri" charset="0"/>
                <a:ea typeface="Calibri" charset="0"/>
                <a:cs typeface="Calibri" charset="0"/>
              </a:endParaRPr>
            </a:p>
          </p:txBody>
        </p:sp>
      </p:grpSp>
      <p:sp>
        <p:nvSpPr>
          <p:cNvPr id="31" name="Title 1"/>
          <p:cNvSpPr txBox="1">
            <a:spLocks/>
          </p:cNvSpPr>
          <p:nvPr/>
        </p:nvSpPr>
        <p:spPr>
          <a:xfrm>
            <a:off x="838200" y="86812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t>(with the View Key)</a:t>
            </a:r>
          </a:p>
        </p:txBody>
      </p:sp>
      <p:sp>
        <p:nvSpPr>
          <p:cNvPr id="25" name="TextBox 24"/>
          <p:cNvSpPr txBox="1"/>
          <p:nvPr/>
        </p:nvSpPr>
        <p:spPr>
          <a:xfrm>
            <a:off x="4827064" y="6624173"/>
            <a:ext cx="2537875" cy="246221"/>
          </a:xfrm>
          <a:prstGeom prst="rect">
            <a:avLst/>
          </a:prstGeom>
          <a:noFill/>
        </p:spPr>
        <p:txBody>
          <a:bodyPr wrap="none" rtlCol="0">
            <a:spAutoFit/>
          </a:bodyPr>
          <a:lstStyle/>
          <a:p>
            <a:pPr algn="ctr"/>
            <a:r>
              <a:rPr lang="en-US" sz="1000" dirty="0"/>
              <a:t>Adapted from Riccardo </a:t>
            </a:r>
            <a:r>
              <a:rPr lang="en-US" sz="1000" dirty="0" err="1"/>
              <a:t>Spagni’s</a:t>
            </a:r>
            <a:r>
              <a:rPr lang="en-US" sz="1000" dirty="0"/>
              <a:t> Presentation</a:t>
            </a:r>
          </a:p>
        </p:txBody>
      </p:sp>
    </p:spTree>
    <p:extLst>
      <p:ext uri="{BB962C8B-B14F-4D97-AF65-F5344CB8AC3E}">
        <p14:creationId xmlns:p14="http://schemas.microsoft.com/office/powerpoint/2010/main" val="118067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par>
                                <p:cTn id="53" presetID="10"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fade">
                                      <p:cBhvr>
                                        <p:cTn id="5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12" grpId="0" animBg="1"/>
      <p:bldP spid="11" grpId="0" animBg="1"/>
      <p:bldP spid="2" grpId="0"/>
      <p:bldP spid="5" grpId="0" animBg="1"/>
      <p:bldP spid="6" grpId="0" animBg="1"/>
      <p:bldP spid="3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160" y="365125"/>
            <a:ext cx="10515600" cy="1325563"/>
          </a:xfrm>
        </p:spPr>
        <p:txBody>
          <a:bodyPr/>
          <a:lstStyle/>
          <a:p>
            <a:pPr algn="ctr"/>
            <a:r>
              <a:rPr lang="en-US" b="1" dirty="0"/>
              <a:t>A Brief History</a:t>
            </a:r>
          </a:p>
        </p:txBody>
      </p:sp>
      <p:sp>
        <p:nvSpPr>
          <p:cNvPr id="19" name="Circle: Hollow 18"/>
          <p:cNvSpPr/>
          <p:nvPr/>
        </p:nvSpPr>
        <p:spPr>
          <a:xfrm>
            <a:off x="292153" y="5221724"/>
            <a:ext cx="804101" cy="804101"/>
          </a:xfrm>
          <a:prstGeom prst="donut">
            <a:avLst>
              <a:gd name="adj" fmla="val 20000"/>
            </a:avLst>
          </a:prstGeom>
          <a:solidFill>
            <a:srgbClr val="575757"/>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0" name="TextBox 9"/>
          <p:cNvSpPr txBox="1"/>
          <p:nvPr/>
        </p:nvSpPr>
        <p:spPr>
          <a:xfrm rot="17746107">
            <a:off x="532625" y="4545728"/>
            <a:ext cx="1095173" cy="630942"/>
          </a:xfrm>
          <a:prstGeom prst="rect">
            <a:avLst/>
          </a:prstGeom>
          <a:noFill/>
        </p:spPr>
        <p:txBody>
          <a:bodyPr wrap="none" rtlCol="0">
            <a:spAutoFit/>
          </a:bodyPr>
          <a:lstStyle/>
          <a:p>
            <a:pPr algn="ctr"/>
            <a:r>
              <a:rPr lang="en-US" sz="3500" dirty="0"/>
              <a:t>2014</a:t>
            </a:r>
          </a:p>
        </p:txBody>
      </p:sp>
      <p:sp>
        <p:nvSpPr>
          <p:cNvPr id="20" name="Oval 19"/>
          <p:cNvSpPr/>
          <p:nvPr/>
        </p:nvSpPr>
        <p:spPr>
          <a:xfrm>
            <a:off x="1354552" y="5415084"/>
            <a:ext cx="417379" cy="417379"/>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21" name="TextBox 20"/>
          <p:cNvSpPr txBox="1"/>
          <p:nvPr/>
        </p:nvSpPr>
        <p:spPr>
          <a:xfrm rot="17746107">
            <a:off x="960768" y="4182561"/>
            <a:ext cx="2198038" cy="523220"/>
          </a:xfrm>
          <a:prstGeom prst="rect">
            <a:avLst/>
          </a:prstGeom>
          <a:noFill/>
        </p:spPr>
        <p:txBody>
          <a:bodyPr wrap="none" rtlCol="0">
            <a:spAutoFit/>
          </a:bodyPr>
          <a:lstStyle/>
          <a:p>
            <a:pPr algn="ctr"/>
            <a:r>
              <a:rPr lang="en-US" sz="2800" dirty="0"/>
              <a:t>Apr Launched</a:t>
            </a:r>
          </a:p>
        </p:txBody>
      </p:sp>
      <p:sp>
        <p:nvSpPr>
          <p:cNvPr id="22" name="Oval 21"/>
          <p:cNvSpPr/>
          <p:nvPr/>
        </p:nvSpPr>
        <p:spPr>
          <a:xfrm>
            <a:off x="2030230" y="5446739"/>
            <a:ext cx="417379" cy="417379"/>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23" name="TextBox 22"/>
          <p:cNvSpPr txBox="1"/>
          <p:nvPr/>
        </p:nvSpPr>
        <p:spPr>
          <a:xfrm rot="17746107">
            <a:off x="1626769" y="4193320"/>
            <a:ext cx="2190407" cy="523220"/>
          </a:xfrm>
          <a:prstGeom prst="rect">
            <a:avLst/>
          </a:prstGeom>
          <a:noFill/>
        </p:spPr>
        <p:txBody>
          <a:bodyPr wrap="none" rtlCol="0">
            <a:spAutoFit/>
          </a:bodyPr>
          <a:lstStyle/>
          <a:p>
            <a:pPr algn="ctr"/>
            <a:r>
              <a:rPr lang="en-US" sz="2800" dirty="0"/>
              <a:t>Sept Attacked</a:t>
            </a:r>
          </a:p>
        </p:txBody>
      </p:sp>
      <p:sp>
        <p:nvSpPr>
          <p:cNvPr id="24" name="Circle: Hollow 23"/>
          <p:cNvSpPr/>
          <p:nvPr/>
        </p:nvSpPr>
        <p:spPr>
          <a:xfrm>
            <a:off x="2705907" y="5221722"/>
            <a:ext cx="804101" cy="804101"/>
          </a:xfrm>
          <a:prstGeom prst="donut">
            <a:avLst>
              <a:gd name="adj" fmla="val 20000"/>
            </a:avLst>
          </a:prstGeom>
          <a:solidFill>
            <a:srgbClr val="575757"/>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5" name="TextBox 24"/>
          <p:cNvSpPr txBox="1"/>
          <p:nvPr/>
        </p:nvSpPr>
        <p:spPr>
          <a:xfrm rot="17746107">
            <a:off x="2936158" y="4500988"/>
            <a:ext cx="1095172" cy="630942"/>
          </a:xfrm>
          <a:prstGeom prst="rect">
            <a:avLst/>
          </a:prstGeom>
          <a:noFill/>
        </p:spPr>
        <p:txBody>
          <a:bodyPr wrap="none" rtlCol="0">
            <a:spAutoFit/>
          </a:bodyPr>
          <a:lstStyle/>
          <a:p>
            <a:pPr algn="ctr"/>
            <a:r>
              <a:rPr lang="en-US" sz="3500" dirty="0"/>
              <a:t>2015</a:t>
            </a:r>
          </a:p>
        </p:txBody>
      </p:sp>
      <p:sp>
        <p:nvSpPr>
          <p:cNvPr id="26" name="Oval 25"/>
          <p:cNvSpPr/>
          <p:nvPr/>
        </p:nvSpPr>
        <p:spPr>
          <a:xfrm>
            <a:off x="3774516" y="5415084"/>
            <a:ext cx="417379" cy="417379"/>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27" name="TextBox 26"/>
          <p:cNvSpPr txBox="1"/>
          <p:nvPr/>
        </p:nvSpPr>
        <p:spPr>
          <a:xfrm rot="17746107">
            <a:off x="3354105" y="4200500"/>
            <a:ext cx="2236511" cy="523220"/>
          </a:xfrm>
          <a:prstGeom prst="rect">
            <a:avLst/>
          </a:prstGeom>
          <a:noFill/>
        </p:spPr>
        <p:txBody>
          <a:bodyPr wrap="none" rtlCol="0">
            <a:spAutoFit/>
          </a:bodyPr>
          <a:lstStyle/>
          <a:p>
            <a:pPr algn="ctr"/>
            <a:r>
              <a:rPr lang="en-US" sz="2800" dirty="0"/>
              <a:t>Jan MRL-0004</a:t>
            </a:r>
          </a:p>
        </p:txBody>
      </p:sp>
      <p:sp>
        <p:nvSpPr>
          <p:cNvPr id="28" name="Circle: Hollow 27"/>
          <p:cNvSpPr/>
          <p:nvPr/>
        </p:nvSpPr>
        <p:spPr>
          <a:xfrm>
            <a:off x="4431939" y="5221722"/>
            <a:ext cx="804101" cy="804101"/>
          </a:xfrm>
          <a:prstGeom prst="donut">
            <a:avLst>
              <a:gd name="adj" fmla="val 20000"/>
            </a:avLst>
          </a:prstGeom>
          <a:solidFill>
            <a:srgbClr val="575757"/>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9" name="TextBox 28"/>
          <p:cNvSpPr txBox="1"/>
          <p:nvPr/>
        </p:nvSpPr>
        <p:spPr>
          <a:xfrm rot="17746107">
            <a:off x="4662190" y="4500988"/>
            <a:ext cx="1095172" cy="630942"/>
          </a:xfrm>
          <a:prstGeom prst="rect">
            <a:avLst/>
          </a:prstGeom>
          <a:noFill/>
        </p:spPr>
        <p:txBody>
          <a:bodyPr wrap="none" rtlCol="0">
            <a:spAutoFit/>
          </a:bodyPr>
          <a:lstStyle/>
          <a:p>
            <a:pPr algn="ctr"/>
            <a:r>
              <a:rPr lang="en-US" sz="3500" dirty="0"/>
              <a:t>2016</a:t>
            </a:r>
          </a:p>
        </p:txBody>
      </p:sp>
      <p:sp>
        <p:nvSpPr>
          <p:cNvPr id="30" name="Oval 29"/>
          <p:cNvSpPr/>
          <p:nvPr/>
        </p:nvSpPr>
        <p:spPr>
          <a:xfrm>
            <a:off x="5523663" y="5415084"/>
            <a:ext cx="417379" cy="417379"/>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1" name="TextBox 30"/>
          <p:cNvSpPr txBox="1"/>
          <p:nvPr/>
        </p:nvSpPr>
        <p:spPr>
          <a:xfrm rot="17746107">
            <a:off x="4847599" y="3799450"/>
            <a:ext cx="3068662" cy="523220"/>
          </a:xfrm>
          <a:prstGeom prst="rect">
            <a:avLst/>
          </a:prstGeom>
          <a:noFill/>
        </p:spPr>
        <p:txBody>
          <a:bodyPr wrap="none" rtlCol="0">
            <a:spAutoFit/>
          </a:bodyPr>
          <a:lstStyle/>
          <a:p>
            <a:pPr algn="ctr"/>
            <a:r>
              <a:rPr lang="en-US" sz="2800" dirty="0"/>
              <a:t>March All </a:t>
            </a:r>
            <a:r>
              <a:rPr lang="en-US" sz="2800" dirty="0" err="1"/>
              <a:t>Tx</a:t>
            </a:r>
            <a:r>
              <a:rPr lang="en-US" sz="2800" dirty="0"/>
              <a:t> Private</a:t>
            </a:r>
          </a:p>
        </p:txBody>
      </p:sp>
      <p:sp>
        <p:nvSpPr>
          <p:cNvPr id="32" name="Circle: Hollow 31"/>
          <p:cNvSpPr/>
          <p:nvPr/>
        </p:nvSpPr>
        <p:spPr>
          <a:xfrm>
            <a:off x="6840708" y="5221722"/>
            <a:ext cx="804101" cy="804101"/>
          </a:xfrm>
          <a:prstGeom prst="donut">
            <a:avLst>
              <a:gd name="adj" fmla="val 20000"/>
            </a:avLst>
          </a:prstGeom>
          <a:solidFill>
            <a:srgbClr val="575757"/>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33" name="TextBox 32"/>
          <p:cNvSpPr txBox="1"/>
          <p:nvPr/>
        </p:nvSpPr>
        <p:spPr>
          <a:xfrm rot="17746107">
            <a:off x="7070959" y="4500988"/>
            <a:ext cx="1095172" cy="630942"/>
          </a:xfrm>
          <a:prstGeom prst="rect">
            <a:avLst/>
          </a:prstGeom>
          <a:noFill/>
        </p:spPr>
        <p:txBody>
          <a:bodyPr wrap="none" rtlCol="0">
            <a:spAutoFit/>
          </a:bodyPr>
          <a:lstStyle/>
          <a:p>
            <a:pPr algn="ctr"/>
            <a:r>
              <a:rPr lang="en-US" sz="3500" dirty="0"/>
              <a:t>2017</a:t>
            </a:r>
          </a:p>
        </p:txBody>
      </p:sp>
      <p:sp>
        <p:nvSpPr>
          <p:cNvPr id="34" name="Oval 33"/>
          <p:cNvSpPr/>
          <p:nvPr/>
        </p:nvSpPr>
        <p:spPr>
          <a:xfrm>
            <a:off x="6192803" y="5415084"/>
            <a:ext cx="417379" cy="417379"/>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5" name="TextBox 34"/>
          <p:cNvSpPr txBox="1"/>
          <p:nvPr/>
        </p:nvSpPr>
        <p:spPr>
          <a:xfrm rot="17746107">
            <a:off x="5761323" y="4134435"/>
            <a:ext cx="2369688" cy="523220"/>
          </a:xfrm>
          <a:prstGeom prst="rect">
            <a:avLst/>
          </a:prstGeom>
          <a:noFill/>
        </p:spPr>
        <p:txBody>
          <a:bodyPr wrap="none" rtlCol="0">
            <a:spAutoFit/>
          </a:bodyPr>
          <a:lstStyle/>
          <a:p>
            <a:pPr algn="ctr"/>
            <a:r>
              <a:rPr lang="en-US" sz="2800" dirty="0"/>
              <a:t>Dec GUI Beta 1</a:t>
            </a:r>
          </a:p>
        </p:txBody>
      </p:sp>
      <p:sp>
        <p:nvSpPr>
          <p:cNvPr id="36" name="Oval 35"/>
          <p:cNvSpPr/>
          <p:nvPr/>
        </p:nvSpPr>
        <p:spPr>
          <a:xfrm>
            <a:off x="7890426" y="5415085"/>
            <a:ext cx="417379" cy="417379"/>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7" name="TextBox 36"/>
          <p:cNvSpPr txBox="1"/>
          <p:nvPr/>
        </p:nvSpPr>
        <p:spPr>
          <a:xfrm rot="17746107">
            <a:off x="7611915" y="4407150"/>
            <a:ext cx="1742914" cy="523220"/>
          </a:xfrm>
          <a:prstGeom prst="rect">
            <a:avLst/>
          </a:prstGeom>
          <a:noFill/>
        </p:spPr>
        <p:txBody>
          <a:bodyPr wrap="none" rtlCol="0">
            <a:spAutoFit/>
          </a:bodyPr>
          <a:lstStyle/>
          <a:p>
            <a:pPr algn="ctr"/>
            <a:r>
              <a:rPr lang="en-US" sz="2800" dirty="0"/>
              <a:t>Jan </a:t>
            </a:r>
            <a:r>
              <a:rPr lang="en-US" sz="2800" dirty="0" err="1"/>
              <a:t>RingCT</a:t>
            </a:r>
            <a:endParaRPr lang="en-US" sz="2800" dirty="0"/>
          </a:p>
        </p:txBody>
      </p:sp>
      <p:sp>
        <p:nvSpPr>
          <p:cNvPr id="38" name="Oval 37"/>
          <p:cNvSpPr/>
          <p:nvPr/>
        </p:nvSpPr>
        <p:spPr>
          <a:xfrm>
            <a:off x="8594879" y="5405576"/>
            <a:ext cx="417379" cy="417379"/>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9" name="TextBox 38"/>
          <p:cNvSpPr txBox="1"/>
          <p:nvPr/>
        </p:nvSpPr>
        <p:spPr>
          <a:xfrm rot="17746107">
            <a:off x="7425554" y="2953858"/>
            <a:ext cx="4968348" cy="523220"/>
          </a:xfrm>
          <a:prstGeom prst="rect">
            <a:avLst/>
          </a:prstGeom>
          <a:noFill/>
        </p:spPr>
        <p:txBody>
          <a:bodyPr wrap="none" rtlCol="0">
            <a:spAutoFit/>
          </a:bodyPr>
          <a:lstStyle/>
          <a:p>
            <a:pPr algn="ctr"/>
            <a:r>
              <a:rPr lang="en-US" sz="2800" dirty="0"/>
              <a:t>Feb Critical Vulnerability Patched</a:t>
            </a:r>
          </a:p>
        </p:txBody>
      </p:sp>
      <p:sp>
        <p:nvSpPr>
          <p:cNvPr id="40" name="Oval 39"/>
          <p:cNvSpPr/>
          <p:nvPr/>
        </p:nvSpPr>
        <p:spPr>
          <a:xfrm>
            <a:off x="9263488" y="5402752"/>
            <a:ext cx="417379" cy="417379"/>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41" name="TextBox 40"/>
          <p:cNvSpPr txBox="1"/>
          <p:nvPr/>
        </p:nvSpPr>
        <p:spPr>
          <a:xfrm rot="17746107">
            <a:off x="8932069" y="4250439"/>
            <a:ext cx="2073324" cy="523220"/>
          </a:xfrm>
          <a:prstGeom prst="rect">
            <a:avLst/>
          </a:prstGeom>
          <a:noFill/>
        </p:spPr>
        <p:txBody>
          <a:bodyPr wrap="none" rtlCol="0">
            <a:spAutoFit/>
          </a:bodyPr>
          <a:lstStyle/>
          <a:p>
            <a:pPr algn="ctr"/>
            <a:r>
              <a:rPr lang="en-US" sz="2800" dirty="0"/>
              <a:t>Apr </a:t>
            </a:r>
            <a:r>
              <a:rPr lang="en-US" sz="2800" dirty="0" err="1"/>
              <a:t>Hardfork</a:t>
            </a:r>
            <a:endParaRPr lang="en-US" sz="2800" dirty="0"/>
          </a:p>
        </p:txBody>
      </p:sp>
      <p:sp>
        <p:nvSpPr>
          <p:cNvPr id="42" name="Oval 41"/>
          <p:cNvSpPr/>
          <p:nvPr/>
        </p:nvSpPr>
        <p:spPr>
          <a:xfrm>
            <a:off x="10673777" y="5491479"/>
            <a:ext cx="228600" cy="228600"/>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43" name="Oval 42"/>
          <p:cNvSpPr/>
          <p:nvPr/>
        </p:nvSpPr>
        <p:spPr>
          <a:xfrm>
            <a:off x="11187054" y="5499965"/>
            <a:ext cx="228600" cy="228600"/>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44" name="Oval 43"/>
          <p:cNvSpPr/>
          <p:nvPr/>
        </p:nvSpPr>
        <p:spPr>
          <a:xfrm>
            <a:off x="11700331" y="5491479"/>
            <a:ext cx="228600" cy="228600"/>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 name="TextBox 2"/>
          <p:cNvSpPr txBox="1"/>
          <p:nvPr/>
        </p:nvSpPr>
        <p:spPr>
          <a:xfrm>
            <a:off x="4569540" y="6612341"/>
            <a:ext cx="2412840" cy="246221"/>
          </a:xfrm>
          <a:prstGeom prst="rect">
            <a:avLst/>
          </a:prstGeom>
          <a:noFill/>
        </p:spPr>
        <p:txBody>
          <a:bodyPr wrap="none" rtlCol="0">
            <a:spAutoFit/>
          </a:bodyPr>
          <a:lstStyle/>
          <a:p>
            <a:pPr algn="ctr"/>
            <a:r>
              <a:rPr lang="en-US" sz="1000" dirty="0"/>
              <a:t>Adapted from Scott </a:t>
            </a:r>
            <a:r>
              <a:rPr lang="en-US" sz="1000" dirty="0" err="1"/>
              <a:t>Anecito’s</a:t>
            </a:r>
            <a:r>
              <a:rPr lang="en-US" sz="1000" dirty="0"/>
              <a:t> Presentation</a:t>
            </a:r>
          </a:p>
        </p:txBody>
      </p:sp>
      <p:sp>
        <p:nvSpPr>
          <p:cNvPr id="45" name="Oval 44">
            <a:extLst>
              <a:ext uri="{FF2B5EF4-FFF2-40B4-BE49-F238E27FC236}">
                <a16:creationId xmlns:a16="http://schemas.microsoft.com/office/drawing/2014/main" id="{437A2C87-485F-40CE-96DE-54B5DA62E530}"/>
              </a:ext>
            </a:extLst>
          </p:cNvPr>
          <p:cNvSpPr/>
          <p:nvPr/>
        </p:nvSpPr>
        <p:spPr>
          <a:xfrm>
            <a:off x="9263487" y="5402752"/>
            <a:ext cx="417379" cy="417379"/>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46" name="TextBox 45">
            <a:extLst>
              <a:ext uri="{FF2B5EF4-FFF2-40B4-BE49-F238E27FC236}">
                <a16:creationId xmlns:a16="http://schemas.microsoft.com/office/drawing/2014/main" id="{8317B490-619E-4B93-B687-60D0B675DD77}"/>
              </a:ext>
            </a:extLst>
          </p:cNvPr>
          <p:cNvSpPr txBox="1"/>
          <p:nvPr/>
        </p:nvSpPr>
        <p:spPr>
          <a:xfrm rot="17746107">
            <a:off x="8932068" y="4250439"/>
            <a:ext cx="2073324" cy="523220"/>
          </a:xfrm>
          <a:prstGeom prst="rect">
            <a:avLst/>
          </a:prstGeom>
          <a:noFill/>
        </p:spPr>
        <p:txBody>
          <a:bodyPr wrap="none" rtlCol="0">
            <a:spAutoFit/>
          </a:bodyPr>
          <a:lstStyle/>
          <a:p>
            <a:pPr algn="ctr"/>
            <a:r>
              <a:rPr lang="en-US" sz="2800" dirty="0"/>
              <a:t>Apr </a:t>
            </a:r>
            <a:r>
              <a:rPr lang="en-US" sz="2800" dirty="0" err="1"/>
              <a:t>Hardfork</a:t>
            </a:r>
            <a:endParaRPr lang="en-US" sz="2800" dirty="0"/>
          </a:p>
        </p:txBody>
      </p:sp>
      <p:sp>
        <p:nvSpPr>
          <p:cNvPr id="47" name="Oval 46">
            <a:extLst>
              <a:ext uri="{FF2B5EF4-FFF2-40B4-BE49-F238E27FC236}">
                <a16:creationId xmlns:a16="http://schemas.microsoft.com/office/drawing/2014/main" id="{EFE30758-FC1B-4ACA-BA5B-89E777EAF4C6}"/>
              </a:ext>
            </a:extLst>
          </p:cNvPr>
          <p:cNvSpPr/>
          <p:nvPr/>
        </p:nvSpPr>
        <p:spPr>
          <a:xfrm>
            <a:off x="9949754" y="5391030"/>
            <a:ext cx="417379" cy="417379"/>
          </a:xfrm>
          <a:prstGeom prst="ellipse">
            <a:avLst/>
          </a:prstGeom>
          <a:solidFill>
            <a:srgbClr val="9E605E"/>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48" name="TextBox 47">
            <a:extLst>
              <a:ext uri="{FF2B5EF4-FFF2-40B4-BE49-F238E27FC236}">
                <a16:creationId xmlns:a16="http://schemas.microsoft.com/office/drawing/2014/main" id="{A5E0C650-E046-46FF-B18D-1B7ABFE4872D}"/>
              </a:ext>
            </a:extLst>
          </p:cNvPr>
          <p:cNvSpPr txBox="1"/>
          <p:nvPr/>
        </p:nvSpPr>
        <p:spPr>
          <a:xfrm rot="17746107">
            <a:off x="9599935" y="4172677"/>
            <a:ext cx="2201565" cy="523220"/>
          </a:xfrm>
          <a:prstGeom prst="rect">
            <a:avLst/>
          </a:prstGeom>
          <a:noFill/>
        </p:spPr>
        <p:txBody>
          <a:bodyPr wrap="none" rtlCol="0">
            <a:spAutoFit/>
          </a:bodyPr>
          <a:lstStyle/>
          <a:p>
            <a:pPr algn="ctr"/>
            <a:r>
              <a:rPr lang="en-US" sz="2800" dirty="0"/>
              <a:t>Sept </a:t>
            </a:r>
            <a:r>
              <a:rPr lang="en-US" sz="2800" dirty="0" err="1"/>
              <a:t>Hardfork</a:t>
            </a:r>
            <a:endParaRPr lang="en-US" sz="2800" dirty="0"/>
          </a:p>
        </p:txBody>
      </p:sp>
    </p:spTree>
    <p:extLst>
      <p:ext uri="{BB962C8B-B14F-4D97-AF65-F5344CB8AC3E}">
        <p14:creationId xmlns:p14="http://schemas.microsoft.com/office/powerpoint/2010/main" val="3819568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childTnLst>
                          </p:cTn>
                        </p:par>
                        <p:par>
                          <p:cTn id="40" fill="hold">
                            <p:stCondLst>
                              <p:cond delay="1500"/>
                            </p:stCondLst>
                            <p:childTnLst>
                              <p:par>
                                <p:cTn id="41" presetID="10" presetClass="entr" presetSubtype="0" fill="hold" nodeType="after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10" presetClass="entr" presetSubtype="0"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fade">
                                      <p:cBhvr>
                                        <p:cTn id="58" dur="500"/>
                                        <p:tgtEl>
                                          <p:spTgt spid="35"/>
                                        </p:tgtEl>
                                      </p:cBhvr>
                                    </p:animEffect>
                                  </p:childTnLst>
                                </p:cTn>
                              </p:par>
                            </p:childTnLst>
                          </p:cTn>
                        </p:par>
                        <p:par>
                          <p:cTn id="59" fill="hold">
                            <p:stCondLst>
                              <p:cond delay="2000"/>
                            </p:stCondLst>
                            <p:childTnLst>
                              <p:par>
                                <p:cTn id="60" presetID="10" presetClass="entr" presetSubtype="0" fill="hold" nodeType="after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500"/>
                                        <p:tgtEl>
                                          <p:spTgt spid="3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par>
                                <p:cTn id="66" presetID="10" presetClass="entr" presetSubtype="0" fill="hold" nodeType="with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500"/>
                                        <p:tgtEl>
                                          <p:spTgt spid="37"/>
                                        </p:tgtEl>
                                      </p:cBhvr>
                                    </p:animEffect>
                                  </p:childTnLst>
                                </p:cTn>
                              </p:par>
                              <p:par>
                                <p:cTn id="72" presetID="10" presetClass="entr" presetSubtype="0" fill="hold"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9"/>
                                        </p:tgtEl>
                                        <p:attrNameLst>
                                          <p:attrName>style.visibility</p:attrName>
                                        </p:attrNameLst>
                                      </p:cBhvr>
                                      <p:to>
                                        <p:strVal val="visible"/>
                                      </p:to>
                                    </p:set>
                                    <p:animEffect transition="in" filter="fade">
                                      <p:cBhvr>
                                        <p:cTn id="77" dur="500"/>
                                        <p:tgtEl>
                                          <p:spTgt spid="39"/>
                                        </p:tgtEl>
                                      </p:cBhvr>
                                    </p:animEffect>
                                  </p:childTnLst>
                                </p:cTn>
                              </p:par>
                              <p:par>
                                <p:cTn id="78" presetID="10" presetClass="entr" presetSubtype="0" fill="hold" nodeType="withEffect">
                                  <p:stCondLst>
                                    <p:cond delay="0"/>
                                  </p:stCondLst>
                                  <p:childTnLst>
                                    <p:set>
                                      <p:cBhvr>
                                        <p:cTn id="79" dur="1" fill="hold">
                                          <p:stCondLst>
                                            <p:cond delay="0"/>
                                          </p:stCondLst>
                                        </p:cTn>
                                        <p:tgtEl>
                                          <p:spTgt spid="40"/>
                                        </p:tgtEl>
                                        <p:attrNameLst>
                                          <p:attrName>style.visibility</p:attrName>
                                        </p:attrNameLst>
                                      </p:cBhvr>
                                      <p:to>
                                        <p:strVal val="visible"/>
                                      </p:to>
                                    </p:set>
                                    <p:animEffect transition="in" filter="fade">
                                      <p:cBhvr>
                                        <p:cTn id="80" dur="500"/>
                                        <p:tgtEl>
                                          <p:spTgt spid="4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1"/>
                                        </p:tgtEl>
                                        <p:attrNameLst>
                                          <p:attrName>style.visibility</p:attrName>
                                        </p:attrNameLst>
                                      </p:cBhvr>
                                      <p:to>
                                        <p:strVal val="visible"/>
                                      </p:to>
                                    </p:set>
                                    <p:animEffect transition="in" filter="fade">
                                      <p:cBhvr>
                                        <p:cTn id="83" dur="500"/>
                                        <p:tgtEl>
                                          <p:spTgt spid="41"/>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6"/>
                                        </p:tgtEl>
                                        <p:attrNameLst>
                                          <p:attrName>style.visibility</p:attrName>
                                        </p:attrNameLst>
                                      </p:cBhvr>
                                      <p:to>
                                        <p:strVal val="visible"/>
                                      </p:to>
                                    </p:set>
                                    <p:animEffect transition="in" filter="fade">
                                      <p:cBhvr>
                                        <p:cTn id="86" dur="500"/>
                                        <p:tgtEl>
                                          <p:spTgt spid="4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48"/>
                                        </p:tgtEl>
                                        <p:attrNameLst>
                                          <p:attrName>style.visibility</p:attrName>
                                        </p:attrNameLst>
                                      </p:cBhvr>
                                      <p:to>
                                        <p:strVal val="visible"/>
                                      </p:to>
                                    </p:set>
                                    <p:animEffect transition="in" filter="fade">
                                      <p:cBhvr>
                                        <p:cTn id="89" dur="500"/>
                                        <p:tgtEl>
                                          <p:spTgt spid="48"/>
                                        </p:tgtEl>
                                      </p:cBhvr>
                                    </p:animEffect>
                                  </p:childTnLst>
                                </p:cTn>
                              </p:par>
                              <p:par>
                                <p:cTn id="90" presetID="10" presetClass="entr" presetSubtype="0" fill="hold" nodeType="withEffect">
                                  <p:stCondLst>
                                    <p:cond delay="0"/>
                                  </p:stCondLst>
                                  <p:childTnLst>
                                    <p:set>
                                      <p:cBhvr>
                                        <p:cTn id="91" dur="1" fill="hold">
                                          <p:stCondLst>
                                            <p:cond delay="0"/>
                                          </p:stCondLst>
                                        </p:cTn>
                                        <p:tgtEl>
                                          <p:spTgt spid="45"/>
                                        </p:tgtEl>
                                        <p:attrNameLst>
                                          <p:attrName>style.visibility</p:attrName>
                                        </p:attrNameLst>
                                      </p:cBhvr>
                                      <p:to>
                                        <p:strVal val="visible"/>
                                      </p:to>
                                    </p:set>
                                    <p:animEffect transition="in" filter="fade">
                                      <p:cBhvr>
                                        <p:cTn id="92" dur="500"/>
                                        <p:tgtEl>
                                          <p:spTgt spid="45"/>
                                        </p:tgtEl>
                                      </p:cBhvr>
                                    </p:animEffect>
                                  </p:childTnLst>
                                </p:cTn>
                              </p:par>
                              <p:par>
                                <p:cTn id="93" presetID="10" presetClass="entr" presetSubtype="0" fill="hold" nodeType="withEffect">
                                  <p:stCondLst>
                                    <p:cond delay="0"/>
                                  </p:stCondLst>
                                  <p:childTnLst>
                                    <p:set>
                                      <p:cBhvr>
                                        <p:cTn id="94" dur="1" fill="hold">
                                          <p:stCondLst>
                                            <p:cond delay="0"/>
                                          </p:stCondLst>
                                        </p:cTn>
                                        <p:tgtEl>
                                          <p:spTgt spid="47"/>
                                        </p:tgtEl>
                                        <p:attrNameLst>
                                          <p:attrName>style.visibility</p:attrName>
                                        </p:attrNameLst>
                                      </p:cBhvr>
                                      <p:to>
                                        <p:strVal val="visible"/>
                                      </p:to>
                                    </p:set>
                                    <p:animEffect transition="in" filter="fade">
                                      <p:cBhvr>
                                        <p:cTn id="95" dur="500"/>
                                        <p:tgtEl>
                                          <p:spTgt spid="47"/>
                                        </p:tgtEl>
                                      </p:cBhvr>
                                    </p:animEffect>
                                  </p:childTnLst>
                                </p:cTn>
                              </p:par>
                            </p:childTnLst>
                          </p:cTn>
                        </p:par>
                        <p:par>
                          <p:cTn id="96" fill="hold">
                            <p:stCondLst>
                              <p:cond delay="2500"/>
                            </p:stCondLst>
                            <p:childTnLst>
                              <p:par>
                                <p:cTn id="97" presetID="10" presetClass="entr" presetSubtype="0" fill="hold" nodeType="afterEffect">
                                  <p:stCondLst>
                                    <p:cond delay="0"/>
                                  </p:stCondLst>
                                  <p:childTnLst>
                                    <p:set>
                                      <p:cBhvr>
                                        <p:cTn id="98" dur="1" fill="hold">
                                          <p:stCondLst>
                                            <p:cond delay="0"/>
                                          </p:stCondLst>
                                        </p:cTn>
                                        <p:tgtEl>
                                          <p:spTgt spid="42"/>
                                        </p:tgtEl>
                                        <p:attrNameLst>
                                          <p:attrName>style.visibility</p:attrName>
                                        </p:attrNameLst>
                                      </p:cBhvr>
                                      <p:to>
                                        <p:strVal val="visible"/>
                                      </p:to>
                                    </p:set>
                                    <p:animEffect transition="in" filter="fade">
                                      <p:cBhvr>
                                        <p:cTn id="99" dur="500"/>
                                        <p:tgtEl>
                                          <p:spTgt spid="42"/>
                                        </p:tgtEl>
                                      </p:cBhvr>
                                    </p:animEffect>
                                  </p:childTnLst>
                                </p:cTn>
                              </p:par>
                            </p:childTnLst>
                          </p:cTn>
                        </p:par>
                        <p:par>
                          <p:cTn id="100" fill="hold">
                            <p:stCondLst>
                              <p:cond delay="3000"/>
                            </p:stCondLst>
                            <p:childTnLst>
                              <p:par>
                                <p:cTn id="101" presetID="10" presetClass="entr" presetSubtype="0" fill="hold" nodeType="afterEffect">
                                  <p:stCondLst>
                                    <p:cond delay="0"/>
                                  </p:stCondLst>
                                  <p:childTnLst>
                                    <p:set>
                                      <p:cBhvr>
                                        <p:cTn id="102" dur="1" fill="hold">
                                          <p:stCondLst>
                                            <p:cond delay="0"/>
                                          </p:stCondLst>
                                        </p:cTn>
                                        <p:tgtEl>
                                          <p:spTgt spid="43"/>
                                        </p:tgtEl>
                                        <p:attrNameLst>
                                          <p:attrName>style.visibility</p:attrName>
                                        </p:attrNameLst>
                                      </p:cBhvr>
                                      <p:to>
                                        <p:strVal val="visible"/>
                                      </p:to>
                                    </p:set>
                                    <p:animEffect transition="in" filter="fade">
                                      <p:cBhvr>
                                        <p:cTn id="103" dur="500"/>
                                        <p:tgtEl>
                                          <p:spTgt spid="43"/>
                                        </p:tgtEl>
                                      </p:cBhvr>
                                    </p:animEffect>
                                  </p:childTnLst>
                                </p:cTn>
                              </p:par>
                            </p:childTnLst>
                          </p:cTn>
                        </p:par>
                        <p:par>
                          <p:cTn id="104" fill="hold">
                            <p:stCondLst>
                              <p:cond delay="3500"/>
                            </p:stCondLst>
                            <p:childTnLst>
                              <p:par>
                                <p:cTn id="105" presetID="10" presetClass="entr" presetSubtype="0" fill="hold" nodeType="afterEffect">
                                  <p:stCondLst>
                                    <p:cond delay="0"/>
                                  </p:stCondLst>
                                  <p:childTnLst>
                                    <p:set>
                                      <p:cBhvr>
                                        <p:cTn id="106" dur="1" fill="hold">
                                          <p:stCondLst>
                                            <p:cond delay="0"/>
                                          </p:stCondLst>
                                        </p:cTn>
                                        <p:tgtEl>
                                          <p:spTgt spid="44"/>
                                        </p:tgtEl>
                                        <p:attrNameLst>
                                          <p:attrName>style.visibility</p:attrName>
                                        </p:attrNameLst>
                                      </p:cBhvr>
                                      <p:to>
                                        <p:strVal val="visible"/>
                                      </p:to>
                                    </p:set>
                                    <p:animEffect transition="in" filter="fade">
                                      <p:cBhvr>
                                        <p:cTn id="10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21" grpId="0"/>
      <p:bldP spid="23" grpId="0"/>
      <p:bldP spid="25" grpId="0"/>
      <p:bldP spid="27" grpId="0"/>
      <p:bldP spid="29" grpId="0"/>
      <p:bldP spid="31" grpId="0"/>
      <p:bldP spid="33" grpId="0"/>
      <p:bldP spid="35" grpId="0"/>
      <p:bldP spid="37" grpId="0"/>
      <p:bldP spid="39" grpId="0"/>
      <p:bldP spid="41" grpId="0"/>
      <p:bldP spid="46" grpId="0"/>
      <p:bldP spid="4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The Infamous GUI</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5020" y="1545304"/>
            <a:ext cx="6721959" cy="4994644"/>
          </a:xfrm>
          <a:prstGeom prst="rect">
            <a:avLst/>
          </a:prstGeom>
        </p:spPr>
      </p:pic>
    </p:spTree>
    <p:extLst>
      <p:ext uri="{BB962C8B-B14F-4D97-AF65-F5344CB8AC3E}">
        <p14:creationId xmlns:p14="http://schemas.microsoft.com/office/powerpoint/2010/main" val="3052413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a:t>Monerujo</a:t>
            </a:r>
            <a:r>
              <a:rPr lang="en-US" b="1" dirty="0"/>
              <a:t> Android Wallet</a:t>
            </a:r>
          </a:p>
        </p:txBody>
      </p:sp>
      <p:grpSp>
        <p:nvGrpSpPr>
          <p:cNvPr id="17" name="Group 16">
            <a:extLst>
              <a:ext uri="{FF2B5EF4-FFF2-40B4-BE49-F238E27FC236}">
                <a16:creationId xmlns:a16="http://schemas.microsoft.com/office/drawing/2014/main" id="{C87D3D3A-A3A8-4793-83C9-5403C527FF3E}"/>
              </a:ext>
            </a:extLst>
          </p:cNvPr>
          <p:cNvGrpSpPr/>
          <p:nvPr/>
        </p:nvGrpSpPr>
        <p:grpSpPr>
          <a:xfrm>
            <a:off x="377509" y="1768538"/>
            <a:ext cx="11436982" cy="4877884"/>
            <a:chOff x="170916" y="1768538"/>
            <a:chExt cx="11436982" cy="4877884"/>
          </a:xfrm>
        </p:grpSpPr>
        <p:pic>
          <p:nvPicPr>
            <p:cNvPr id="4" name="Picture 3">
              <a:extLst>
                <a:ext uri="{FF2B5EF4-FFF2-40B4-BE49-F238E27FC236}">
                  <a16:creationId xmlns:a16="http://schemas.microsoft.com/office/drawing/2014/main" id="{695A3EEB-C829-4E98-B23C-70B6ED8050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8640" y="1768538"/>
              <a:ext cx="2743810" cy="4877884"/>
            </a:xfrm>
            <a:prstGeom prst="rect">
              <a:avLst/>
            </a:prstGeom>
          </p:spPr>
        </p:pic>
        <p:pic>
          <p:nvPicPr>
            <p:cNvPr id="12" name="Picture 11">
              <a:extLst>
                <a:ext uri="{FF2B5EF4-FFF2-40B4-BE49-F238E27FC236}">
                  <a16:creationId xmlns:a16="http://schemas.microsoft.com/office/drawing/2014/main" id="{9AD3CB8C-7029-4115-8B9C-1C2F41C50E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916" y="1768538"/>
              <a:ext cx="2743810" cy="4877884"/>
            </a:xfrm>
            <a:prstGeom prst="rect">
              <a:avLst/>
            </a:prstGeom>
          </p:spPr>
        </p:pic>
        <p:pic>
          <p:nvPicPr>
            <p:cNvPr id="14" name="Picture 13">
              <a:extLst>
                <a:ext uri="{FF2B5EF4-FFF2-40B4-BE49-F238E27FC236}">
                  <a16:creationId xmlns:a16="http://schemas.microsoft.com/office/drawing/2014/main" id="{EE1B0126-6553-4EA4-A4B6-E95C0C0A64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6364" y="1768538"/>
              <a:ext cx="2743810" cy="4877884"/>
            </a:xfrm>
            <a:prstGeom prst="rect">
              <a:avLst/>
            </a:prstGeom>
          </p:spPr>
        </p:pic>
        <p:pic>
          <p:nvPicPr>
            <p:cNvPr id="16" name="Picture 15">
              <a:extLst>
                <a:ext uri="{FF2B5EF4-FFF2-40B4-BE49-F238E27FC236}">
                  <a16:creationId xmlns:a16="http://schemas.microsoft.com/office/drawing/2014/main" id="{94ED1F2B-8D40-4964-B047-0FB05BAE50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64088" y="1768538"/>
              <a:ext cx="2743810" cy="4877884"/>
            </a:xfrm>
            <a:prstGeom prst="rect">
              <a:avLst/>
            </a:prstGeom>
          </p:spPr>
        </p:pic>
      </p:grpSp>
    </p:spTree>
    <p:extLst>
      <p:ext uri="{BB962C8B-B14F-4D97-AF65-F5344CB8AC3E}">
        <p14:creationId xmlns:p14="http://schemas.microsoft.com/office/powerpoint/2010/main" val="4098355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a:t>MyMonero</a:t>
            </a:r>
            <a:r>
              <a:rPr lang="en-US" b="1" dirty="0"/>
              <a:t> Lightweight Wallet</a:t>
            </a:r>
          </a:p>
        </p:txBody>
      </p:sp>
      <p:pic>
        <p:nvPicPr>
          <p:cNvPr id="2050" name="Picture 2" descr="Desktop Screenshot: Welcome to MyMonero! Let's get star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7550" y="1472648"/>
            <a:ext cx="56769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7835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50"/>
                                        </p:tgtEl>
                                        <p:attrNameLst>
                                          <p:attrName>style.visibility</p:attrName>
                                        </p:attrNameLst>
                                      </p:cBhvr>
                                      <p:to>
                                        <p:strVal val="visible"/>
                                      </p:to>
                                    </p:set>
                                    <p:animEffect transition="in" filter="fade">
                                      <p:cBhvr>
                                        <p:cTn id="11"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X Wallet iOS Wallet</a:t>
            </a:r>
          </a:p>
        </p:txBody>
      </p:sp>
      <p:pic>
        <p:nvPicPr>
          <p:cNvPr id="4" name="Picture 3">
            <a:extLst>
              <a:ext uri="{FF2B5EF4-FFF2-40B4-BE49-F238E27FC236}">
                <a16:creationId xmlns:a16="http://schemas.microsoft.com/office/drawing/2014/main" id="{C07672BE-774B-407B-8966-867C793382ED}"/>
              </a:ext>
            </a:extLst>
          </p:cNvPr>
          <p:cNvPicPr>
            <a:picLocks noChangeAspect="1"/>
          </p:cNvPicPr>
          <p:nvPr/>
        </p:nvPicPr>
        <p:blipFill>
          <a:blip r:embed="rId3"/>
          <a:stretch>
            <a:fillRect/>
          </a:stretch>
        </p:blipFill>
        <p:spPr>
          <a:xfrm>
            <a:off x="4771189" y="1429678"/>
            <a:ext cx="2649621" cy="5315855"/>
          </a:xfrm>
          <a:prstGeom prst="roundRect">
            <a:avLst>
              <a:gd name="adj" fmla="val 12976"/>
            </a:avLst>
          </a:prstGeom>
        </p:spPr>
      </p:pic>
    </p:spTree>
    <p:extLst>
      <p:ext uri="{BB962C8B-B14F-4D97-AF65-F5344CB8AC3E}">
        <p14:creationId xmlns:p14="http://schemas.microsoft.com/office/powerpoint/2010/main" val="2284543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What’s Next? Addressing Transaction Size</a:t>
            </a:r>
          </a:p>
        </p:txBody>
      </p:sp>
      <p:grpSp>
        <p:nvGrpSpPr>
          <p:cNvPr id="24" name="Group 23">
            <a:extLst>
              <a:ext uri="{FF2B5EF4-FFF2-40B4-BE49-F238E27FC236}">
                <a16:creationId xmlns:a16="http://schemas.microsoft.com/office/drawing/2014/main" id="{4FC37DDE-B630-4004-8A0F-3E50CF9DE933}"/>
              </a:ext>
            </a:extLst>
          </p:cNvPr>
          <p:cNvGrpSpPr/>
          <p:nvPr/>
        </p:nvGrpSpPr>
        <p:grpSpPr>
          <a:xfrm>
            <a:off x="60960" y="3609513"/>
            <a:ext cx="6309366" cy="914400"/>
            <a:chOff x="60960" y="3609513"/>
            <a:chExt cx="6309366" cy="914400"/>
          </a:xfrm>
        </p:grpSpPr>
        <p:sp>
          <p:nvSpPr>
            <p:cNvPr id="6" name="Rectangle 5">
              <a:extLst>
                <a:ext uri="{FF2B5EF4-FFF2-40B4-BE49-F238E27FC236}">
                  <a16:creationId xmlns:a16="http://schemas.microsoft.com/office/drawing/2014/main" id="{2FD94434-7A36-426F-ABAB-05DCF1F0FF6B}"/>
                </a:ext>
              </a:extLst>
            </p:cNvPr>
            <p:cNvSpPr/>
            <p:nvPr/>
          </p:nvSpPr>
          <p:spPr>
            <a:xfrm>
              <a:off x="60960" y="3609513"/>
              <a:ext cx="2286000" cy="9144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C132D69C-F97D-44C6-910F-7D4EFC2B7103}"/>
                </a:ext>
              </a:extLst>
            </p:cNvPr>
            <p:cNvSpPr txBox="1"/>
            <p:nvPr/>
          </p:nvSpPr>
          <p:spPr>
            <a:xfrm>
              <a:off x="2439378" y="3882047"/>
              <a:ext cx="3930948" cy="369332"/>
            </a:xfrm>
            <a:prstGeom prst="rect">
              <a:avLst/>
            </a:prstGeom>
            <a:noFill/>
          </p:spPr>
          <p:txBody>
            <a:bodyPr wrap="none" rtlCol="0">
              <a:spAutoFit/>
            </a:bodyPr>
            <a:lstStyle/>
            <a:p>
              <a:r>
                <a:rPr lang="en-US" dirty="0"/>
                <a:t>with single-output bulletproofs (~2.5kB)</a:t>
              </a:r>
            </a:p>
          </p:txBody>
        </p:sp>
      </p:grpSp>
      <p:grpSp>
        <p:nvGrpSpPr>
          <p:cNvPr id="25" name="Group 24">
            <a:extLst>
              <a:ext uri="{FF2B5EF4-FFF2-40B4-BE49-F238E27FC236}">
                <a16:creationId xmlns:a16="http://schemas.microsoft.com/office/drawing/2014/main" id="{2C229F7E-5D7F-4ABC-B54C-8C22AD9D9E7D}"/>
              </a:ext>
            </a:extLst>
          </p:cNvPr>
          <p:cNvGrpSpPr/>
          <p:nvPr/>
        </p:nvGrpSpPr>
        <p:grpSpPr>
          <a:xfrm>
            <a:off x="60960" y="4523913"/>
            <a:ext cx="6309365" cy="914400"/>
            <a:chOff x="60960" y="4523913"/>
            <a:chExt cx="6309365" cy="914400"/>
          </a:xfrm>
        </p:grpSpPr>
        <p:sp>
          <p:nvSpPr>
            <p:cNvPr id="7" name="Rectangle 6">
              <a:extLst>
                <a:ext uri="{FF2B5EF4-FFF2-40B4-BE49-F238E27FC236}">
                  <a16:creationId xmlns:a16="http://schemas.microsoft.com/office/drawing/2014/main" id="{3C0C5122-F5D3-434B-8342-3E7487F40025}"/>
                </a:ext>
              </a:extLst>
            </p:cNvPr>
            <p:cNvSpPr/>
            <p:nvPr/>
          </p:nvSpPr>
          <p:spPr>
            <a:xfrm>
              <a:off x="60960" y="4523913"/>
              <a:ext cx="2011680" cy="9144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80F60D5-3A66-483A-8FD2-9DF998842AAC}"/>
                </a:ext>
              </a:extLst>
            </p:cNvPr>
            <p:cNvSpPr txBox="1"/>
            <p:nvPr/>
          </p:nvSpPr>
          <p:spPr>
            <a:xfrm>
              <a:off x="2202133" y="4796447"/>
              <a:ext cx="4168192" cy="369332"/>
            </a:xfrm>
            <a:prstGeom prst="rect">
              <a:avLst/>
            </a:prstGeom>
            <a:noFill/>
          </p:spPr>
          <p:txBody>
            <a:bodyPr wrap="none" rtlCol="0">
              <a:spAutoFit/>
            </a:bodyPr>
            <a:lstStyle/>
            <a:p>
              <a:r>
                <a:rPr lang="en-US" dirty="0"/>
                <a:t>with multiple-output bulletproofs (~2.2kB)</a:t>
              </a:r>
            </a:p>
          </p:txBody>
        </p:sp>
      </p:grpSp>
      <p:grpSp>
        <p:nvGrpSpPr>
          <p:cNvPr id="13" name="Group 12">
            <a:extLst>
              <a:ext uri="{FF2B5EF4-FFF2-40B4-BE49-F238E27FC236}">
                <a16:creationId xmlns:a16="http://schemas.microsoft.com/office/drawing/2014/main" id="{0819D878-E2E4-49A6-AEBC-968000B5FA12}"/>
              </a:ext>
            </a:extLst>
          </p:cNvPr>
          <p:cNvGrpSpPr/>
          <p:nvPr/>
        </p:nvGrpSpPr>
        <p:grpSpPr>
          <a:xfrm>
            <a:off x="60960" y="1780713"/>
            <a:ext cx="2378418" cy="914400"/>
            <a:chOff x="60960" y="1780713"/>
            <a:chExt cx="2378418" cy="914400"/>
          </a:xfrm>
        </p:grpSpPr>
        <p:sp>
          <p:nvSpPr>
            <p:cNvPr id="3" name="Rectangle 2">
              <a:extLst>
                <a:ext uri="{FF2B5EF4-FFF2-40B4-BE49-F238E27FC236}">
                  <a16:creationId xmlns:a16="http://schemas.microsoft.com/office/drawing/2014/main" id="{B446796F-3582-496B-B925-E5CE6E39D7D3}"/>
                </a:ext>
              </a:extLst>
            </p:cNvPr>
            <p:cNvSpPr/>
            <p:nvPr/>
          </p:nvSpPr>
          <p:spPr>
            <a:xfrm>
              <a:off x="60960" y="1780713"/>
              <a:ext cx="228600" cy="9144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ABC0A31-46AC-4A00-8476-ECEB3788A953}"/>
                </a:ext>
              </a:extLst>
            </p:cNvPr>
            <p:cNvSpPr txBox="1"/>
            <p:nvPr/>
          </p:nvSpPr>
          <p:spPr>
            <a:xfrm>
              <a:off x="1663203" y="2046070"/>
              <a:ext cx="776175" cy="369332"/>
            </a:xfrm>
            <a:prstGeom prst="rect">
              <a:avLst/>
            </a:prstGeom>
            <a:noFill/>
          </p:spPr>
          <p:txBody>
            <a:bodyPr wrap="none" rtlCol="0">
              <a:spAutoFit/>
            </a:bodyPr>
            <a:lstStyle/>
            <a:p>
              <a:r>
                <a:rPr lang="en-US" dirty="0"/>
                <a:t>~250B</a:t>
              </a:r>
            </a:p>
          </p:txBody>
        </p:sp>
        <p:pic>
          <p:nvPicPr>
            <p:cNvPr id="12" name="Picture 12" descr="Image result for bitcoin">
              <a:extLst>
                <a:ext uri="{FF2B5EF4-FFF2-40B4-BE49-F238E27FC236}">
                  <a16:creationId xmlns:a16="http://schemas.microsoft.com/office/drawing/2014/main" id="{8D921E34-F708-4ADF-99AF-0279C9DD9A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647" y="1929733"/>
              <a:ext cx="1217556" cy="6087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D49548CD-E7E5-499E-B8A1-A255D4892138}"/>
              </a:ext>
            </a:extLst>
          </p:cNvPr>
          <p:cNvGrpSpPr/>
          <p:nvPr/>
        </p:nvGrpSpPr>
        <p:grpSpPr>
          <a:xfrm>
            <a:off x="60960" y="2216853"/>
            <a:ext cx="12070080" cy="1392660"/>
            <a:chOff x="60960" y="2216853"/>
            <a:chExt cx="12070080" cy="1392660"/>
          </a:xfrm>
        </p:grpSpPr>
        <p:sp>
          <p:nvSpPr>
            <p:cNvPr id="5" name="Rectangle 4">
              <a:extLst>
                <a:ext uri="{FF2B5EF4-FFF2-40B4-BE49-F238E27FC236}">
                  <a16:creationId xmlns:a16="http://schemas.microsoft.com/office/drawing/2014/main" id="{512EB7C3-D4D4-4BAB-8258-1C28C405AAA6}"/>
                </a:ext>
              </a:extLst>
            </p:cNvPr>
            <p:cNvSpPr/>
            <p:nvPr/>
          </p:nvSpPr>
          <p:spPr>
            <a:xfrm>
              <a:off x="60960" y="2695113"/>
              <a:ext cx="12070080" cy="9144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40B465B-F13D-450C-9535-2CC861D14A3D}"/>
                </a:ext>
              </a:extLst>
            </p:cNvPr>
            <p:cNvSpPr txBox="1"/>
            <p:nvPr/>
          </p:nvSpPr>
          <p:spPr>
            <a:xfrm>
              <a:off x="11171551" y="2235756"/>
              <a:ext cx="938077" cy="369332"/>
            </a:xfrm>
            <a:prstGeom prst="rect">
              <a:avLst/>
            </a:prstGeom>
            <a:noFill/>
          </p:spPr>
          <p:txBody>
            <a:bodyPr wrap="none" rtlCol="0">
              <a:spAutoFit/>
            </a:bodyPr>
            <a:lstStyle/>
            <a:p>
              <a:r>
                <a:rPr lang="en-US" dirty="0"/>
                <a:t>~13.2kB</a:t>
              </a:r>
            </a:p>
          </p:txBody>
        </p:sp>
        <p:pic>
          <p:nvPicPr>
            <p:cNvPr id="1026" name="Picture 2" descr="Monero Logo">
              <a:extLst>
                <a:ext uri="{FF2B5EF4-FFF2-40B4-BE49-F238E27FC236}">
                  <a16:creationId xmlns:a16="http://schemas.microsoft.com/office/drawing/2014/main" id="{DCFC5E24-E294-40AC-A090-15FC2D5D6C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7653" y="2216853"/>
              <a:ext cx="1523898" cy="4114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4EB053D9-0347-407E-98E0-2FEB04DC81E1}"/>
              </a:ext>
            </a:extLst>
          </p:cNvPr>
          <p:cNvGrpSpPr/>
          <p:nvPr/>
        </p:nvGrpSpPr>
        <p:grpSpPr>
          <a:xfrm>
            <a:off x="7967855" y="4057783"/>
            <a:ext cx="1375611" cy="2387263"/>
            <a:chOff x="7967855" y="4057783"/>
            <a:chExt cx="1375611" cy="2387263"/>
          </a:xfrm>
        </p:grpSpPr>
        <p:sp>
          <p:nvSpPr>
            <p:cNvPr id="15" name="Down Arrow 2">
              <a:extLst>
                <a:ext uri="{FF2B5EF4-FFF2-40B4-BE49-F238E27FC236}">
                  <a16:creationId xmlns:a16="http://schemas.microsoft.com/office/drawing/2014/main" id="{9D3ADB45-C6AD-4E41-9EDA-CF1700CD8115}"/>
                </a:ext>
              </a:extLst>
            </p:cNvPr>
            <p:cNvSpPr/>
            <p:nvPr/>
          </p:nvSpPr>
          <p:spPr>
            <a:xfrm>
              <a:off x="7967855" y="4251379"/>
              <a:ext cx="1375611" cy="1510617"/>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01A09FD-C533-4F39-9AE5-AF6076820A5B}"/>
                </a:ext>
              </a:extLst>
            </p:cNvPr>
            <p:cNvSpPr txBox="1"/>
            <p:nvPr/>
          </p:nvSpPr>
          <p:spPr>
            <a:xfrm>
              <a:off x="8102465" y="4057783"/>
              <a:ext cx="1106393" cy="1477328"/>
            </a:xfrm>
            <a:prstGeom prst="rect">
              <a:avLst/>
            </a:prstGeom>
            <a:noFill/>
          </p:spPr>
          <p:txBody>
            <a:bodyPr wrap="none" rtlCol="0">
              <a:spAutoFit/>
            </a:bodyPr>
            <a:lstStyle/>
            <a:p>
              <a:r>
                <a:rPr lang="en-US" sz="9000" dirty="0"/>
                <a:t>ɱ</a:t>
              </a:r>
            </a:p>
          </p:txBody>
        </p:sp>
        <p:sp>
          <p:nvSpPr>
            <p:cNvPr id="16" name="TextBox 15">
              <a:extLst>
                <a:ext uri="{FF2B5EF4-FFF2-40B4-BE49-F238E27FC236}">
                  <a16:creationId xmlns:a16="http://schemas.microsoft.com/office/drawing/2014/main" id="{CCECAAD9-6457-4424-BE3A-FC59312E78FE}"/>
                </a:ext>
              </a:extLst>
            </p:cNvPr>
            <p:cNvSpPr txBox="1"/>
            <p:nvPr/>
          </p:nvSpPr>
          <p:spPr>
            <a:xfrm>
              <a:off x="8036708" y="5798715"/>
              <a:ext cx="1237903" cy="646331"/>
            </a:xfrm>
            <a:prstGeom prst="rect">
              <a:avLst/>
            </a:prstGeom>
            <a:noFill/>
          </p:spPr>
          <p:txBody>
            <a:bodyPr wrap="none" rtlCol="0">
              <a:spAutoFit/>
            </a:bodyPr>
            <a:lstStyle/>
            <a:p>
              <a:pPr algn="ctr"/>
              <a:r>
                <a:rPr lang="en-US" dirty="0"/>
                <a:t>Lower Fees</a:t>
              </a:r>
            </a:p>
            <a:p>
              <a:pPr algn="ctr"/>
              <a:r>
                <a:rPr lang="en-US" dirty="0"/>
                <a:t>(80-90%)</a:t>
              </a:r>
            </a:p>
          </p:txBody>
        </p:sp>
      </p:grpSp>
      <p:grpSp>
        <p:nvGrpSpPr>
          <p:cNvPr id="27" name="Group 26">
            <a:extLst>
              <a:ext uri="{FF2B5EF4-FFF2-40B4-BE49-F238E27FC236}">
                <a16:creationId xmlns:a16="http://schemas.microsoft.com/office/drawing/2014/main" id="{8C6248CC-76A1-4CDB-A301-8BF410DDD744}"/>
              </a:ext>
            </a:extLst>
          </p:cNvPr>
          <p:cNvGrpSpPr/>
          <p:nvPr/>
        </p:nvGrpSpPr>
        <p:grpSpPr>
          <a:xfrm>
            <a:off x="9547901" y="4401171"/>
            <a:ext cx="1772153" cy="2002034"/>
            <a:chOff x="9547901" y="4401171"/>
            <a:chExt cx="1772153" cy="2002034"/>
          </a:xfrm>
        </p:grpSpPr>
        <p:grpSp>
          <p:nvGrpSpPr>
            <p:cNvPr id="19" name="Group 18">
              <a:extLst>
                <a:ext uri="{FF2B5EF4-FFF2-40B4-BE49-F238E27FC236}">
                  <a16:creationId xmlns:a16="http://schemas.microsoft.com/office/drawing/2014/main" id="{9C2030B8-70CE-49D9-8E1D-08E90F8BDE7A}"/>
                </a:ext>
              </a:extLst>
            </p:cNvPr>
            <p:cNvGrpSpPr/>
            <p:nvPr/>
          </p:nvGrpSpPr>
          <p:grpSpPr>
            <a:xfrm>
              <a:off x="9925745" y="4401171"/>
              <a:ext cx="1037142" cy="1037142"/>
              <a:chOff x="1378226" y="4937739"/>
              <a:chExt cx="1595583" cy="1595583"/>
            </a:xfrm>
          </p:grpSpPr>
          <p:sp>
            <p:nvSpPr>
              <p:cNvPr id="20" name="Oval 19">
                <a:extLst>
                  <a:ext uri="{FF2B5EF4-FFF2-40B4-BE49-F238E27FC236}">
                    <a16:creationId xmlns:a16="http://schemas.microsoft.com/office/drawing/2014/main" id="{1D6385C5-D0A7-476A-B187-08BA871E9AED}"/>
                  </a:ext>
                </a:extLst>
              </p:cNvPr>
              <p:cNvSpPr/>
              <p:nvPr/>
            </p:nvSpPr>
            <p:spPr>
              <a:xfrm>
                <a:off x="1378226" y="4937739"/>
                <a:ext cx="1595583" cy="1595583"/>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72603D57-FA90-43F4-9C0E-43BAC131C372}"/>
                  </a:ext>
                </a:extLst>
              </p:cNvPr>
              <p:cNvCxnSpPr/>
              <p:nvPr/>
            </p:nvCxnSpPr>
            <p:spPr>
              <a:xfrm>
                <a:off x="2160105" y="5775287"/>
                <a:ext cx="384312" cy="0"/>
              </a:xfrm>
              <a:prstGeom prst="straightConnector1">
                <a:avLst/>
              </a:prstGeom>
              <a:ln w="762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44E6631-44E4-48AD-AA24-BCC02A5D701C}"/>
                  </a:ext>
                </a:extLst>
              </p:cNvPr>
              <p:cNvCxnSpPr/>
              <p:nvPr/>
            </p:nvCxnSpPr>
            <p:spPr>
              <a:xfrm flipV="1">
                <a:off x="2160105" y="5166963"/>
                <a:ext cx="0" cy="651129"/>
              </a:xfrm>
              <a:prstGeom prst="straightConnector1">
                <a:avLst/>
              </a:prstGeom>
              <a:ln w="762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A1B264AF-180C-48E1-935C-0FB74BAC4C26}"/>
                </a:ext>
              </a:extLst>
            </p:cNvPr>
            <p:cNvSpPr txBox="1"/>
            <p:nvPr/>
          </p:nvSpPr>
          <p:spPr>
            <a:xfrm>
              <a:off x="9547901" y="5756874"/>
              <a:ext cx="1772153" cy="646331"/>
            </a:xfrm>
            <a:prstGeom prst="rect">
              <a:avLst/>
            </a:prstGeom>
            <a:noFill/>
          </p:spPr>
          <p:txBody>
            <a:bodyPr wrap="none" rtlCol="0">
              <a:spAutoFit/>
            </a:bodyPr>
            <a:lstStyle/>
            <a:p>
              <a:pPr algn="ctr"/>
              <a:r>
                <a:rPr lang="en-US" dirty="0"/>
                <a:t>Faster</a:t>
              </a:r>
            </a:p>
            <a:p>
              <a:pPr algn="ctr"/>
              <a:r>
                <a:rPr lang="en-US" dirty="0"/>
                <a:t>Verification Time</a:t>
              </a:r>
            </a:p>
          </p:txBody>
        </p:sp>
      </p:grpSp>
    </p:spTree>
    <p:extLst>
      <p:ext uri="{BB962C8B-B14F-4D97-AF65-F5344CB8AC3E}">
        <p14:creationId xmlns:p14="http://schemas.microsoft.com/office/powerpoint/2010/main" val="1187998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left)">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up)">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up)">
                                      <p:cBhvr>
                                        <p:cTn id="3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What’s Next? Better </a:t>
            </a:r>
            <a:r>
              <a:rPr lang="en-US" b="1" dirty="0" err="1"/>
              <a:t>Untraceability</a:t>
            </a:r>
            <a:endParaRPr lang="en-US" b="1" dirty="0"/>
          </a:p>
        </p:txBody>
      </p:sp>
      <p:graphicFrame>
        <p:nvGraphicFramePr>
          <p:cNvPr id="28" name="Chart 27">
            <a:extLst>
              <a:ext uri="{FF2B5EF4-FFF2-40B4-BE49-F238E27FC236}">
                <a16:creationId xmlns:a16="http://schemas.microsoft.com/office/drawing/2014/main" id="{81C35085-74EA-4D4D-A945-C879BDC7D96C}"/>
              </a:ext>
            </a:extLst>
          </p:cNvPr>
          <p:cNvGraphicFramePr/>
          <p:nvPr>
            <p:extLst>
              <p:ext uri="{D42A27DB-BD31-4B8C-83A1-F6EECF244321}">
                <p14:modId xmlns:p14="http://schemas.microsoft.com/office/powerpoint/2010/main" val="3118190064"/>
              </p:ext>
            </p:extLst>
          </p:nvPr>
        </p:nvGraphicFramePr>
        <p:xfrm>
          <a:off x="838200" y="2064369"/>
          <a:ext cx="4814873" cy="373008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0" name="Chart 29">
            <a:extLst>
              <a:ext uri="{FF2B5EF4-FFF2-40B4-BE49-F238E27FC236}">
                <a16:creationId xmlns:a16="http://schemas.microsoft.com/office/drawing/2014/main" id="{69A83814-7BCE-4754-93F6-52276E901D40}"/>
              </a:ext>
            </a:extLst>
          </p:cNvPr>
          <p:cNvGraphicFramePr/>
          <p:nvPr>
            <p:extLst>
              <p:ext uri="{D42A27DB-BD31-4B8C-83A1-F6EECF244321}">
                <p14:modId xmlns:p14="http://schemas.microsoft.com/office/powerpoint/2010/main" val="3006434738"/>
              </p:ext>
            </p:extLst>
          </p:nvPr>
        </p:nvGraphicFramePr>
        <p:xfrm>
          <a:off x="6076033" y="2064368"/>
          <a:ext cx="4814873" cy="3730089"/>
        </p:xfrm>
        <a:graphic>
          <a:graphicData uri="http://schemas.openxmlformats.org/drawingml/2006/chart">
            <c:chart xmlns:c="http://schemas.openxmlformats.org/drawingml/2006/chart" xmlns:r="http://schemas.openxmlformats.org/officeDocument/2006/relationships" r:id="rId4"/>
          </a:graphicData>
        </a:graphic>
      </p:graphicFrame>
      <p:sp>
        <p:nvSpPr>
          <p:cNvPr id="31" name="TextBox 30">
            <a:extLst>
              <a:ext uri="{FF2B5EF4-FFF2-40B4-BE49-F238E27FC236}">
                <a16:creationId xmlns:a16="http://schemas.microsoft.com/office/drawing/2014/main" id="{97CA640D-C82D-4A44-BC65-9623C145B332}"/>
              </a:ext>
            </a:extLst>
          </p:cNvPr>
          <p:cNvSpPr txBox="1"/>
          <p:nvPr/>
        </p:nvSpPr>
        <p:spPr>
          <a:xfrm>
            <a:off x="2308071" y="5983473"/>
            <a:ext cx="1875129" cy="369332"/>
          </a:xfrm>
          <a:prstGeom prst="rect">
            <a:avLst/>
          </a:prstGeom>
          <a:noFill/>
        </p:spPr>
        <p:txBody>
          <a:bodyPr wrap="none" rtlCol="0">
            <a:spAutoFit/>
          </a:bodyPr>
          <a:lstStyle/>
          <a:p>
            <a:pPr algn="ctr"/>
            <a:r>
              <a:rPr lang="en-US" dirty="0"/>
              <a:t>Current </a:t>
            </a:r>
            <a:r>
              <a:rPr lang="en-US" dirty="0" err="1"/>
              <a:t>Ringsize</a:t>
            </a:r>
            <a:r>
              <a:rPr lang="en-US" dirty="0"/>
              <a:t> 5</a:t>
            </a:r>
          </a:p>
        </p:txBody>
      </p:sp>
      <p:sp>
        <p:nvSpPr>
          <p:cNvPr id="33" name="TextBox 32">
            <a:extLst>
              <a:ext uri="{FF2B5EF4-FFF2-40B4-BE49-F238E27FC236}">
                <a16:creationId xmlns:a16="http://schemas.microsoft.com/office/drawing/2014/main" id="{93157291-FC3D-48CF-82D0-A5CB410848C6}"/>
              </a:ext>
            </a:extLst>
          </p:cNvPr>
          <p:cNvSpPr txBox="1"/>
          <p:nvPr/>
        </p:nvSpPr>
        <p:spPr>
          <a:xfrm>
            <a:off x="7613300" y="5983471"/>
            <a:ext cx="1740349" cy="369332"/>
          </a:xfrm>
          <a:prstGeom prst="rect">
            <a:avLst/>
          </a:prstGeom>
          <a:noFill/>
        </p:spPr>
        <p:txBody>
          <a:bodyPr wrap="none" rtlCol="0">
            <a:spAutoFit/>
          </a:bodyPr>
          <a:lstStyle/>
          <a:p>
            <a:pPr algn="ctr"/>
            <a:r>
              <a:rPr lang="en-US" dirty="0"/>
              <a:t>RTRS </a:t>
            </a:r>
            <a:r>
              <a:rPr lang="en-US" dirty="0" err="1"/>
              <a:t>Ringsize</a:t>
            </a:r>
            <a:r>
              <a:rPr lang="en-US" dirty="0"/>
              <a:t> 32</a:t>
            </a:r>
          </a:p>
        </p:txBody>
      </p:sp>
    </p:spTree>
    <p:extLst>
      <p:ext uri="{BB962C8B-B14F-4D97-AF65-F5344CB8AC3E}">
        <p14:creationId xmlns:p14="http://schemas.microsoft.com/office/powerpoint/2010/main" val="1176607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28" grpId="0">
        <p:bldAsOne/>
      </p:bldGraphic>
      <p:bldGraphic spid="30" grpId="0">
        <p:bldAsOne/>
      </p:bldGraphic>
      <p:bldP spid="31" grpId="0"/>
      <p:bldP spid="3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Arrow: Right 38"/>
          <p:cNvSpPr/>
          <p:nvPr/>
        </p:nvSpPr>
        <p:spPr>
          <a:xfrm>
            <a:off x="9208227" y="4180434"/>
            <a:ext cx="1215015" cy="445867"/>
          </a:xfrm>
          <a:prstGeom prst="rightArrow">
            <a:avLst/>
          </a:prstGeom>
          <a:gradFill flip="none" rotWithShape="1">
            <a:gsLst>
              <a:gs pos="0">
                <a:schemeClr val="tx1">
                  <a:lumMod val="50000"/>
                  <a:lumOff val="50000"/>
                  <a:tint val="66000"/>
                  <a:satMod val="160000"/>
                </a:schemeClr>
              </a:gs>
              <a:gs pos="85000">
                <a:schemeClr val="tx1">
                  <a:lumMod val="50000"/>
                  <a:lumOff val="50000"/>
                  <a:tint val="44500"/>
                  <a:satMod val="160000"/>
                </a:schemeClr>
              </a:gs>
              <a:gs pos="100000">
                <a:schemeClr val="tx1">
                  <a:lumMod val="50000"/>
                  <a:lumOff val="50000"/>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0" name="Picture 12" descr="Image result for bitco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9824" y="-14176"/>
            <a:ext cx="5172352" cy="2586176"/>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2042868" y="3385194"/>
            <a:ext cx="8106263" cy="1492439"/>
            <a:chOff x="3290607" y="3067532"/>
            <a:chExt cx="8106263" cy="1492439"/>
          </a:xfrm>
        </p:grpSpPr>
        <p:grpSp>
          <p:nvGrpSpPr>
            <p:cNvPr id="14" name="Group 13"/>
            <p:cNvGrpSpPr/>
            <p:nvPr/>
          </p:nvGrpSpPr>
          <p:grpSpPr>
            <a:xfrm>
              <a:off x="4094922" y="3619067"/>
              <a:ext cx="7301948" cy="940904"/>
              <a:chOff x="4094922" y="3619067"/>
              <a:chExt cx="7301948" cy="940904"/>
            </a:xfrm>
          </p:grpSpPr>
          <p:grpSp>
            <p:nvGrpSpPr>
              <p:cNvPr id="23" name="Group 22"/>
              <p:cNvGrpSpPr/>
              <p:nvPr/>
            </p:nvGrpSpPr>
            <p:grpSpPr>
              <a:xfrm>
                <a:off x="4094922" y="3862773"/>
                <a:ext cx="6515885" cy="449679"/>
                <a:chOff x="4094922" y="3862773"/>
                <a:chExt cx="6515885" cy="449679"/>
              </a:xfrm>
            </p:grpSpPr>
            <p:sp>
              <p:nvSpPr>
                <p:cNvPr id="31" name="Arrow: Right 30"/>
                <p:cNvSpPr/>
                <p:nvPr/>
              </p:nvSpPr>
              <p:spPr>
                <a:xfrm>
                  <a:off x="5155096" y="3866584"/>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p:cNvSpPr/>
                <p:nvPr/>
              </p:nvSpPr>
              <p:spPr>
                <a:xfrm>
                  <a:off x="6215270" y="386277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p:cNvSpPr/>
                <p:nvPr/>
              </p:nvSpPr>
              <p:spPr>
                <a:xfrm>
                  <a:off x="4094922" y="386658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p:cNvSpPr/>
                <p:nvPr/>
              </p:nvSpPr>
              <p:spPr>
                <a:xfrm>
                  <a:off x="7275444" y="386277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Right 34"/>
                <p:cNvSpPr/>
                <p:nvPr/>
              </p:nvSpPr>
              <p:spPr>
                <a:xfrm>
                  <a:off x="8335618" y="3862774"/>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p:cNvSpPr/>
                <p:nvPr/>
              </p:nvSpPr>
              <p:spPr>
                <a:xfrm>
                  <a:off x="9395792" y="3862773"/>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p:cNvSpPr/>
              <p:nvPr/>
            </p:nvSpPr>
            <p:spPr>
              <a:xfrm>
                <a:off x="4094922"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155096" y="3619067"/>
                <a:ext cx="940904" cy="940904"/>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a:t>
                </a:r>
              </a:p>
            </p:txBody>
          </p:sp>
          <p:sp>
            <p:nvSpPr>
              <p:cNvPr id="26" name="Rectangle 25"/>
              <p:cNvSpPr/>
              <p:nvPr/>
            </p:nvSpPr>
            <p:spPr>
              <a:xfrm>
                <a:off x="6215270"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275444"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8335618"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9395792"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10455966"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 name="Straight Connector 14"/>
            <p:cNvCxnSpPr/>
            <p:nvPr/>
          </p:nvCxnSpPr>
          <p:spPr>
            <a:xfrm flipV="1">
              <a:off x="3290607" y="3384706"/>
              <a:ext cx="7635811" cy="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9862076"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6703463"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4579695"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0530462" y="3067532"/>
              <a:ext cx="818109" cy="369332"/>
            </a:xfrm>
            <a:prstGeom prst="rect">
              <a:avLst/>
            </a:prstGeom>
            <a:noFill/>
          </p:spPr>
          <p:txBody>
            <a:bodyPr wrap="none" rtlCol="0">
              <a:spAutoFit/>
            </a:bodyPr>
            <a:lstStyle/>
            <a:p>
              <a:pPr algn="ctr"/>
              <a:r>
                <a:rPr lang="en-US" i="1" dirty="0"/>
                <a:t>Newer</a:t>
              </a:r>
            </a:p>
          </p:txBody>
        </p:sp>
        <p:sp>
          <p:nvSpPr>
            <p:cNvPr id="22" name="TextBox 21"/>
            <p:cNvSpPr txBox="1"/>
            <p:nvPr/>
          </p:nvSpPr>
          <p:spPr>
            <a:xfrm>
              <a:off x="3977215" y="3067532"/>
              <a:ext cx="716863" cy="369332"/>
            </a:xfrm>
            <a:prstGeom prst="rect">
              <a:avLst/>
            </a:prstGeom>
            <a:noFill/>
          </p:spPr>
          <p:txBody>
            <a:bodyPr wrap="none" rtlCol="0">
              <a:spAutoFit/>
            </a:bodyPr>
            <a:lstStyle/>
            <a:p>
              <a:pPr algn="ctr"/>
              <a:r>
                <a:rPr lang="en-US" i="1" dirty="0"/>
                <a:t>Older</a:t>
              </a:r>
            </a:p>
          </p:txBody>
        </p:sp>
      </p:gr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629" y="340886"/>
            <a:ext cx="1097899" cy="989241"/>
          </a:xfrm>
          <a:prstGeom prst="rect">
            <a:avLst/>
          </a:prstGeom>
        </p:spPr>
      </p:pic>
      <p:sp>
        <p:nvSpPr>
          <p:cNvPr id="37" name="TextBox 36"/>
          <p:cNvSpPr txBox="1"/>
          <p:nvPr/>
        </p:nvSpPr>
        <p:spPr>
          <a:xfrm>
            <a:off x="440250" y="1420228"/>
            <a:ext cx="1032655" cy="246221"/>
          </a:xfrm>
          <a:prstGeom prst="rect">
            <a:avLst/>
          </a:prstGeom>
          <a:noFill/>
        </p:spPr>
        <p:txBody>
          <a:bodyPr wrap="none" rtlCol="0">
            <a:spAutoFit/>
          </a:bodyPr>
          <a:lstStyle/>
          <a:p>
            <a:r>
              <a:rPr lang="en-US" sz="1000" dirty="0"/>
              <a:t>DECENTRALIZED</a:t>
            </a:r>
          </a:p>
        </p:txBody>
      </p:sp>
      <p:sp>
        <p:nvSpPr>
          <p:cNvPr id="38" name="TextBox 37"/>
          <p:cNvSpPr txBox="1"/>
          <p:nvPr/>
        </p:nvSpPr>
        <p:spPr>
          <a:xfrm>
            <a:off x="2857597" y="5264366"/>
            <a:ext cx="4280916" cy="1200329"/>
          </a:xfrm>
          <a:prstGeom prst="rect">
            <a:avLst/>
          </a:prstGeom>
          <a:noFill/>
        </p:spPr>
        <p:txBody>
          <a:bodyPr wrap="none" rtlCol="0">
            <a:spAutoFit/>
          </a:bodyPr>
          <a:lstStyle/>
          <a:p>
            <a:r>
              <a:rPr lang="en-US" dirty="0" err="1"/>
              <a:t>Tx</a:t>
            </a:r>
            <a:r>
              <a:rPr lang="en-US" dirty="0"/>
              <a:t> ID: wgis85cissajr5da7wz3fcnqnhift</a:t>
            </a:r>
          </a:p>
          <a:p>
            <a:r>
              <a:rPr lang="en-US" dirty="0"/>
              <a:t>Sender: w3fn5ujfm3d3r975qjd35jrwd4k5q</a:t>
            </a:r>
          </a:p>
          <a:p>
            <a:r>
              <a:rPr lang="en-US" dirty="0"/>
              <a:t>Receiver: nftic5k8sf4j598wf357jw38956659</a:t>
            </a:r>
          </a:p>
          <a:p>
            <a:r>
              <a:rPr lang="en-US" dirty="0"/>
              <a:t>Amount: 10 BTC</a:t>
            </a:r>
          </a:p>
        </p:txBody>
      </p:sp>
    </p:spTree>
    <p:extLst>
      <p:ext uri="{BB962C8B-B14F-4D97-AF65-F5344CB8AC3E}">
        <p14:creationId xmlns:p14="http://schemas.microsoft.com/office/powerpoint/2010/main" val="15310243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What’s Next? Hardware Wallets</a:t>
            </a:r>
          </a:p>
        </p:txBody>
      </p:sp>
      <p:pic>
        <p:nvPicPr>
          <p:cNvPr id="3074" name="Picture 2" descr="Image result for ledger nano s">
            <a:extLst>
              <a:ext uri="{FF2B5EF4-FFF2-40B4-BE49-F238E27FC236}">
                <a16:creationId xmlns:a16="http://schemas.microsoft.com/office/drawing/2014/main" id="{BF41E837-8BD6-40D3-8F48-41F5531598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8615" y="3153751"/>
            <a:ext cx="4377385" cy="269938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taiga.getmonero.org/media/attachments/3/7/b/b/bcd26f50194d9ca1238ddcad0c26997a0ad0faba154904bb509cedab75c5/gez_5793-small.jpeg">
            <a:extLst>
              <a:ext uri="{FF2B5EF4-FFF2-40B4-BE49-F238E27FC236}">
                <a16:creationId xmlns:a16="http://schemas.microsoft.com/office/drawing/2014/main" id="{0570325A-397E-40AC-973D-43FD0D268C1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980" b="99796" l="9783" r="99592">
                        <a14:foregroundMark x1="21467" y1="24644" x2="55027" y2="99796"/>
                        <a14:foregroundMark x1="50679" y1="74745" x2="82337" y2="75764"/>
                        <a14:foregroundMark x1="82337" y1="75764" x2="99728" y2="71690"/>
                        <a14:foregroundMark x1="99728" y1="71690" x2="99728" y2="71690"/>
                        <a14:foregroundMark x1="74457" y1="63951" x2="99864" y2="56823"/>
                        <a14:foregroundMark x1="69683" y1="89257" x2="99864" y2="86151"/>
                        <a14:foregroundMark x1="58931" y1="51533" x2="54891" y2="25255"/>
                        <a14:foregroundMark x1="61685" y1="69450" x2="58940" y2="51595"/>
                        <a14:foregroundMark x1="54891" y1="25255" x2="48370" y2="20774"/>
                        <a14:foregroundMark x1="48370" y1="20774" x2="23098" y2="24847"/>
                        <a14:foregroundMark x1="23098" y1="24847" x2="21196" y2="36049"/>
                        <a14:foregroundMark x1="21196" y1="36049" x2="29891" y2="80448"/>
                        <a14:foregroundMark x1="29891" y1="80448" x2="36005" y2="85132"/>
                        <a14:foregroundMark x1="36005" y1="85132" x2="49864" y2="87373"/>
                        <a14:foregroundMark x1="49864" y1="87373" x2="52038" y2="97352"/>
                        <a14:foregroundMark x1="52038" y1="97352" x2="55842" y2="88595"/>
                        <a14:foregroundMark x1="59638" y1="87343" x2="62636" y2="86354"/>
                        <a14:foregroundMark x1="55842" y1="88595" x2="58590" y2="87688"/>
                        <a14:foregroundMark x1="62636" y1="86354" x2="63995" y2="75153"/>
                        <a14:foregroundMark x1="63995" y1="75153" x2="56522" y2="70265"/>
                        <a14:foregroundMark x1="56522" y1="70265" x2="46467" y2="71690"/>
                        <a14:foregroundMark x1="46467" y1="71690" x2="38315" y2="66802"/>
                        <a14:foregroundMark x1="38315" y1="66802" x2="34918" y2="58045"/>
                        <a14:foregroundMark x1="34918" y1="58045" x2="42935" y2="52138"/>
                        <a14:foregroundMark x1="42935" y1="52138" x2="47283" y2="43788"/>
                        <a14:foregroundMark x1="47283" y1="43788" x2="38859" y2="41344"/>
                        <a14:foregroundMark x1="38859" y1="41344" x2="34511" y2="50305"/>
                        <a14:foregroundMark x1="34511" y1="50305" x2="35326" y2="60692"/>
                        <a14:foregroundMark x1="35326" y1="60692" x2="26766" y2="56212"/>
                        <a14:foregroundMark x1="26766" y1="56212" x2="24457" y2="44807"/>
                        <a14:foregroundMark x1="24457" y1="44807" x2="27582" y2="33809"/>
                        <a14:foregroundMark x1="27582" y1="33809" x2="37228" y2="28921"/>
                        <a14:foregroundMark x1="37228" y1="28921" x2="45109" y2="30754"/>
                        <a14:foregroundMark x1="45109" y1="30754" x2="52446" y2="38289"/>
                        <a14:foregroundMark x1="52446" y1="38289" x2="52038" y2="52749"/>
                        <a14:foregroundMark x1="52038" y1="52749" x2="47418" y2="62933"/>
                        <a14:foregroundMark x1="47418" y1="62933" x2="36141" y2="75153"/>
                        <a14:foregroundMark x1="36141" y1="75153" x2="41712" y2="81466"/>
                        <a14:foregroundMark x1="41712" y1="81466" x2="52310" y2="76578"/>
                        <a14:foregroundMark x1="48023" y1="98894" x2="48234" y2="99796"/>
                        <a14:foregroundMark x1="56522" y1="90428" x2="56522" y2="90428"/>
                        <a14:foregroundMark x1="55842" y1="90428" x2="58152" y2="99796"/>
                        <a14:foregroundMark x1="47962" y1="98167" x2="45924" y2="89206"/>
                        <a14:backgroundMark x1="25815" y1="84725" x2="16440" y2="30550"/>
                        <a14:backgroundMark x1="16440" y1="30550" x2="19973" y2="20978"/>
                        <a14:backgroundMark x1="19973" y1="20978" x2="26087" y2="15682"/>
                        <a14:backgroundMark x1="26087" y1="15682" x2="45652" y2="12016"/>
                        <a14:backgroundMark x1="45652" y1="12016" x2="60598" y2="15479"/>
                        <a14:backgroundMark x1="60598" y1="15479" x2="63995" y2="27902"/>
                        <a14:backgroundMark x1="63995" y1="27902" x2="64130" y2="51527"/>
                        <a14:backgroundMark x1="64130" y1="51527" x2="67799" y2="60489"/>
                        <a14:backgroundMark x1="67799" y1="60489" x2="75815" y2="57026"/>
                        <a14:backgroundMark x1="62908" y1="95316" x2="77853" y2="96945"/>
                        <a14:backgroundMark x1="77853" y1="96945" x2="99864" y2="94705"/>
                        <a14:backgroundMark x1="99864" y1="94705" x2="99864" y2="94705"/>
                        <a14:backgroundMark x1="62188" y1="97655" x2="62500" y2="99796"/>
                        <a14:backgroundMark x1="60977" y1="98297" x2="61277" y2="99796"/>
                        <a14:backgroundMark x1="63043" y1="97556" x2="59103" y2="89613"/>
                        <a14:backgroundMark x1="44565" y1="92668" x2="46332" y2="99796"/>
                      </a14:backgroundRemoval>
                    </a14:imgEffect>
                  </a14:imgLayer>
                </a14:imgProps>
              </a:ext>
              <a:ext uri="{28A0092B-C50C-407E-A947-70E740481C1C}">
                <a14:useLocalDpi xmlns:a14="http://schemas.microsoft.com/office/drawing/2010/main" val="0"/>
              </a:ext>
            </a:extLst>
          </a:blip>
          <a:srcRect/>
          <a:stretch>
            <a:fillRect/>
          </a:stretch>
        </p:blipFill>
        <p:spPr bwMode="auto">
          <a:xfrm>
            <a:off x="6239635" y="2887060"/>
            <a:ext cx="5952365" cy="397094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taiga.getmonero.org/media/attachments/5/2/2/4/4eeb3cd510c41c179c6176c0bf616c8ae2ccacaed9ae6bc129473f6970be/gez_5754-small.jpeg">
            <a:extLst>
              <a:ext uri="{FF2B5EF4-FFF2-40B4-BE49-F238E27FC236}">
                <a16:creationId xmlns:a16="http://schemas.microsoft.com/office/drawing/2014/main" id="{79EDFD26-3CEC-4137-9D36-36C8ACB02A5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335" r="22007"/>
          <a:stretch/>
        </p:blipFill>
        <p:spPr bwMode="auto">
          <a:xfrm>
            <a:off x="9884549" y="2804688"/>
            <a:ext cx="2097188" cy="2067842"/>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8341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074"/>
                                        </p:tgtEl>
                                        <p:attrNameLst>
                                          <p:attrName>style.visibility</p:attrName>
                                        </p:attrNameLst>
                                      </p:cBhvr>
                                      <p:to>
                                        <p:strVal val="visible"/>
                                      </p:to>
                                    </p:set>
                                    <p:animEffect transition="in" filter="fade">
                                      <p:cBhvr>
                                        <p:cTn id="11" dur="500"/>
                                        <p:tgtEl>
                                          <p:spTgt spid="307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76"/>
                                        </p:tgtEl>
                                        <p:attrNameLst>
                                          <p:attrName>style.visibility</p:attrName>
                                        </p:attrNameLst>
                                      </p:cBhvr>
                                      <p:to>
                                        <p:strVal val="visible"/>
                                      </p:to>
                                    </p:set>
                                    <p:animEffect transition="in" filter="fade">
                                      <p:cBhvr>
                                        <p:cTn id="15" dur="500"/>
                                        <p:tgtEl>
                                          <p:spTgt spid="3076"/>
                                        </p:tgtEl>
                                      </p:cBhvr>
                                    </p:animEffect>
                                  </p:childTnLst>
                                </p:cTn>
                              </p:par>
                              <p:par>
                                <p:cTn id="16" presetID="10" presetClass="entr" presetSubtype="0" fill="hold" nodeType="withEffect">
                                  <p:stCondLst>
                                    <p:cond delay="0"/>
                                  </p:stCondLst>
                                  <p:childTnLst>
                                    <p:set>
                                      <p:cBhvr>
                                        <p:cTn id="17" dur="1" fill="hold">
                                          <p:stCondLst>
                                            <p:cond delay="0"/>
                                          </p:stCondLst>
                                        </p:cTn>
                                        <p:tgtEl>
                                          <p:spTgt spid="3078"/>
                                        </p:tgtEl>
                                        <p:attrNameLst>
                                          <p:attrName>style.visibility</p:attrName>
                                        </p:attrNameLst>
                                      </p:cBhvr>
                                      <p:to>
                                        <p:strVal val="visible"/>
                                      </p:to>
                                    </p:set>
                                    <p:animEffect transition="in" filter="fade">
                                      <p:cBhvr>
                                        <p:cTn id="18" dur="5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What’s Next? Side Chains</a:t>
            </a:r>
          </a:p>
        </p:txBody>
      </p:sp>
      <p:grpSp>
        <p:nvGrpSpPr>
          <p:cNvPr id="3" name="Group 2">
            <a:extLst>
              <a:ext uri="{FF2B5EF4-FFF2-40B4-BE49-F238E27FC236}">
                <a16:creationId xmlns:a16="http://schemas.microsoft.com/office/drawing/2014/main" id="{EC73A4E4-78B7-44AB-B6CD-C3548787AB35}"/>
              </a:ext>
            </a:extLst>
          </p:cNvPr>
          <p:cNvGrpSpPr/>
          <p:nvPr/>
        </p:nvGrpSpPr>
        <p:grpSpPr>
          <a:xfrm>
            <a:off x="2157692" y="2607709"/>
            <a:ext cx="7876616" cy="1492439"/>
            <a:chOff x="2546626" y="3385194"/>
            <a:chExt cx="7876616" cy="1492439"/>
          </a:xfrm>
        </p:grpSpPr>
        <p:sp>
          <p:nvSpPr>
            <p:cNvPr id="6" name="Arrow: Right 5">
              <a:extLst>
                <a:ext uri="{FF2B5EF4-FFF2-40B4-BE49-F238E27FC236}">
                  <a16:creationId xmlns:a16="http://schemas.microsoft.com/office/drawing/2014/main" id="{A841EF40-279C-4677-830C-52AFC7BACCD6}"/>
                </a:ext>
              </a:extLst>
            </p:cNvPr>
            <p:cNvSpPr/>
            <p:nvPr/>
          </p:nvSpPr>
          <p:spPr>
            <a:xfrm>
              <a:off x="9208227" y="4180434"/>
              <a:ext cx="1215015" cy="445867"/>
            </a:xfrm>
            <a:prstGeom prst="rightArrow">
              <a:avLst/>
            </a:prstGeom>
            <a:gradFill flip="none" rotWithShape="1">
              <a:gsLst>
                <a:gs pos="0">
                  <a:schemeClr val="tx1">
                    <a:lumMod val="50000"/>
                    <a:lumOff val="50000"/>
                    <a:tint val="66000"/>
                    <a:satMod val="160000"/>
                  </a:schemeClr>
                </a:gs>
                <a:gs pos="85000">
                  <a:schemeClr val="tx1">
                    <a:lumMod val="50000"/>
                    <a:lumOff val="50000"/>
                    <a:tint val="44500"/>
                    <a:satMod val="160000"/>
                  </a:schemeClr>
                </a:gs>
                <a:gs pos="100000">
                  <a:schemeClr val="tx1">
                    <a:lumMod val="50000"/>
                    <a:lumOff val="50000"/>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E3848ECB-130A-4A88-9B42-E27742A40861}"/>
                </a:ext>
              </a:extLst>
            </p:cNvPr>
            <p:cNvGrpSpPr/>
            <p:nvPr/>
          </p:nvGrpSpPr>
          <p:grpSpPr>
            <a:xfrm>
              <a:off x="2546626" y="3385194"/>
              <a:ext cx="7602505" cy="1492439"/>
              <a:chOff x="3794365" y="3067532"/>
              <a:chExt cx="7602505" cy="1492439"/>
            </a:xfrm>
          </p:grpSpPr>
          <p:grpSp>
            <p:nvGrpSpPr>
              <p:cNvPr id="8" name="Group 7">
                <a:extLst>
                  <a:ext uri="{FF2B5EF4-FFF2-40B4-BE49-F238E27FC236}">
                    <a16:creationId xmlns:a16="http://schemas.microsoft.com/office/drawing/2014/main" id="{E3868C1B-CE81-4745-8923-60A3D8892AD2}"/>
                  </a:ext>
                </a:extLst>
              </p:cNvPr>
              <p:cNvGrpSpPr/>
              <p:nvPr/>
            </p:nvGrpSpPr>
            <p:grpSpPr>
              <a:xfrm>
                <a:off x="4094922" y="3619067"/>
                <a:ext cx="7301948" cy="940904"/>
                <a:chOff x="4094922" y="3619067"/>
                <a:chExt cx="7301948" cy="940904"/>
              </a:xfrm>
            </p:grpSpPr>
            <p:grpSp>
              <p:nvGrpSpPr>
                <p:cNvPr id="15" name="Group 14">
                  <a:extLst>
                    <a:ext uri="{FF2B5EF4-FFF2-40B4-BE49-F238E27FC236}">
                      <a16:creationId xmlns:a16="http://schemas.microsoft.com/office/drawing/2014/main" id="{3DAFFCC5-0837-4EF9-A92C-2A7E82ADDA1F}"/>
                    </a:ext>
                  </a:extLst>
                </p:cNvPr>
                <p:cNvGrpSpPr/>
                <p:nvPr/>
              </p:nvGrpSpPr>
              <p:grpSpPr>
                <a:xfrm>
                  <a:off x="4094922" y="3862773"/>
                  <a:ext cx="6515885" cy="449679"/>
                  <a:chOff x="4094922" y="3862773"/>
                  <a:chExt cx="6515885" cy="449679"/>
                </a:xfrm>
              </p:grpSpPr>
              <p:sp>
                <p:nvSpPr>
                  <p:cNvPr id="23" name="Arrow: Right 22">
                    <a:extLst>
                      <a:ext uri="{FF2B5EF4-FFF2-40B4-BE49-F238E27FC236}">
                        <a16:creationId xmlns:a16="http://schemas.microsoft.com/office/drawing/2014/main" id="{424C2BCA-8D0F-4E42-94C9-FC4021C2D943}"/>
                      </a:ext>
                    </a:extLst>
                  </p:cNvPr>
                  <p:cNvSpPr/>
                  <p:nvPr/>
                </p:nvSpPr>
                <p:spPr>
                  <a:xfrm>
                    <a:off x="5155096" y="3866584"/>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16C7BCA1-DB56-41A2-B24C-87B994E30DBE}"/>
                      </a:ext>
                    </a:extLst>
                  </p:cNvPr>
                  <p:cNvSpPr/>
                  <p:nvPr/>
                </p:nvSpPr>
                <p:spPr>
                  <a:xfrm>
                    <a:off x="6215270" y="386277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CD356D6A-C052-4D89-BD2F-51837002E51B}"/>
                      </a:ext>
                    </a:extLst>
                  </p:cNvPr>
                  <p:cNvSpPr/>
                  <p:nvPr/>
                </p:nvSpPr>
                <p:spPr>
                  <a:xfrm>
                    <a:off x="4094922" y="386658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156FB81B-49B9-47F7-8AE8-D7AD3E87BA85}"/>
                      </a:ext>
                    </a:extLst>
                  </p:cNvPr>
                  <p:cNvSpPr/>
                  <p:nvPr/>
                </p:nvSpPr>
                <p:spPr>
                  <a:xfrm>
                    <a:off x="7275444" y="386277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B3FC1D6F-F0A3-4892-A320-A53346D408CB}"/>
                      </a:ext>
                    </a:extLst>
                  </p:cNvPr>
                  <p:cNvSpPr/>
                  <p:nvPr/>
                </p:nvSpPr>
                <p:spPr>
                  <a:xfrm>
                    <a:off x="8335618" y="3862774"/>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4F61EE83-F546-4479-BC56-93982D27D4D2}"/>
                      </a:ext>
                    </a:extLst>
                  </p:cNvPr>
                  <p:cNvSpPr/>
                  <p:nvPr/>
                </p:nvSpPr>
                <p:spPr>
                  <a:xfrm>
                    <a:off x="9395792" y="3862773"/>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EDD684E0-E059-42D1-922A-6AFA299B7FB8}"/>
                    </a:ext>
                  </a:extLst>
                </p:cNvPr>
                <p:cNvSpPr/>
                <p:nvPr/>
              </p:nvSpPr>
              <p:spPr>
                <a:xfrm>
                  <a:off x="4094922"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893CCCE-6F8A-429B-B935-2DF8C9FD06EF}"/>
                    </a:ext>
                  </a:extLst>
                </p:cNvPr>
                <p:cNvSpPr/>
                <p:nvPr/>
              </p:nvSpPr>
              <p:spPr>
                <a:xfrm>
                  <a:off x="5155096" y="3619067"/>
                  <a:ext cx="940904" cy="940904"/>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a:t>
                  </a:r>
                </a:p>
              </p:txBody>
            </p:sp>
            <p:sp>
              <p:nvSpPr>
                <p:cNvPr id="18" name="Rectangle 17">
                  <a:extLst>
                    <a:ext uri="{FF2B5EF4-FFF2-40B4-BE49-F238E27FC236}">
                      <a16:creationId xmlns:a16="http://schemas.microsoft.com/office/drawing/2014/main" id="{2A1A30C6-816F-4DBC-9805-3A6FA6AF0BD4}"/>
                    </a:ext>
                  </a:extLst>
                </p:cNvPr>
                <p:cNvSpPr/>
                <p:nvPr/>
              </p:nvSpPr>
              <p:spPr>
                <a:xfrm>
                  <a:off x="6215270"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8A6C076-C12F-467D-98A6-56DBDCB84C2C}"/>
                    </a:ext>
                  </a:extLst>
                </p:cNvPr>
                <p:cNvSpPr/>
                <p:nvPr/>
              </p:nvSpPr>
              <p:spPr>
                <a:xfrm>
                  <a:off x="7275444"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2FBFD38-9758-4D8E-8C60-90DB8E29A3EB}"/>
                    </a:ext>
                  </a:extLst>
                </p:cNvPr>
                <p:cNvSpPr/>
                <p:nvPr/>
              </p:nvSpPr>
              <p:spPr>
                <a:xfrm>
                  <a:off x="8335618"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8800D65-A82C-4E9A-AC4D-F93E6E81CF71}"/>
                    </a:ext>
                  </a:extLst>
                </p:cNvPr>
                <p:cNvSpPr/>
                <p:nvPr/>
              </p:nvSpPr>
              <p:spPr>
                <a:xfrm>
                  <a:off x="9395792"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6AC23CB-BED6-4195-A905-05D611AC8EE7}"/>
                    </a:ext>
                  </a:extLst>
                </p:cNvPr>
                <p:cNvSpPr/>
                <p:nvPr/>
              </p:nvSpPr>
              <p:spPr>
                <a:xfrm>
                  <a:off x="10455966" y="3619067"/>
                  <a:ext cx="940904" cy="940904"/>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 name="Straight Connector 8">
                <a:extLst>
                  <a:ext uri="{FF2B5EF4-FFF2-40B4-BE49-F238E27FC236}">
                    <a16:creationId xmlns:a16="http://schemas.microsoft.com/office/drawing/2014/main" id="{0E7C421F-87B3-492F-BE8D-B8E7ACDFEACE}"/>
                  </a:ext>
                </a:extLst>
              </p:cNvPr>
              <p:cNvCxnSpPr>
                <a:cxnSpLocks/>
              </p:cNvCxnSpPr>
              <p:nvPr/>
            </p:nvCxnSpPr>
            <p:spPr>
              <a:xfrm>
                <a:off x="3794365" y="3384706"/>
                <a:ext cx="7132053" cy="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1F05C48-E139-4F62-8F02-E222A215DDA3}"/>
                  </a:ext>
                </a:extLst>
              </p:cNvPr>
              <p:cNvCxnSpPr/>
              <p:nvPr/>
            </p:nvCxnSpPr>
            <p:spPr>
              <a:xfrm flipV="1">
                <a:off x="9862076"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6067E4D-94EF-44ED-9034-69A07D378823}"/>
                  </a:ext>
                </a:extLst>
              </p:cNvPr>
              <p:cNvCxnSpPr/>
              <p:nvPr/>
            </p:nvCxnSpPr>
            <p:spPr>
              <a:xfrm flipV="1">
                <a:off x="6703463"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749BBBA-0268-4195-BB44-EF7DC8164571}"/>
                  </a:ext>
                </a:extLst>
              </p:cNvPr>
              <p:cNvCxnSpPr/>
              <p:nvPr/>
            </p:nvCxnSpPr>
            <p:spPr>
              <a:xfrm flipV="1">
                <a:off x="4579695" y="3384706"/>
                <a:ext cx="0" cy="23436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BB2FD69-C0C4-4C2B-983D-6A3F2F3CA462}"/>
                  </a:ext>
                </a:extLst>
              </p:cNvPr>
              <p:cNvSpPr txBox="1"/>
              <p:nvPr/>
            </p:nvSpPr>
            <p:spPr>
              <a:xfrm>
                <a:off x="10530462" y="3067532"/>
                <a:ext cx="818109" cy="369332"/>
              </a:xfrm>
              <a:prstGeom prst="rect">
                <a:avLst/>
              </a:prstGeom>
              <a:noFill/>
            </p:spPr>
            <p:txBody>
              <a:bodyPr wrap="none" rtlCol="0">
                <a:spAutoFit/>
              </a:bodyPr>
              <a:lstStyle/>
              <a:p>
                <a:pPr algn="ctr"/>
                <a:r>
                  <a:rPr lang="en-US" i="1" dirty="0"/>
                  <a:t>Newer</a:t>
                </a:r>
              </a:p>
            </p:txBody>
          </p:sp>
          <p:sp>
            <p:nvSpPr>
              <p:cNvPr id="14" name="TextBox 13">
                <a:extLst>
                  <a:ext uri="{FF2B5EF4-FFF2-40B4-BE49-F238E27FC236}">
                    <a16:creationId xmlns:a16="http://schemas.microsoft.com/office/drawing/2014/main" id="{248801AB-C6AF-4EA9-878C-D436FEA6B106}"/>
                  </a:ext>
                </a:extLst>
              </p:cNvPr>
              <p:cNvSpPr txBox="1"/>
              <p:nvPr/>
            </p:nvSpPr>
            <p:spPr>
              <a:xfrm>
                <a:off x="3977215" y="3067532"/>
                <a:ext cx="716863" cy="369332"/>
              </a:xfrm>
              <a:prstGeom prst="rect">
                <a:avLst/>
              </a:prstGeom>
              <a:noFill/>
            </p:spPr>
            <p:txBody>
              <a:bodyPr wrap="none" rtlCol="0">
                <a:spAutoFit/>
              </a:bodyPr>
              <a:lstStyle/>
              <a:p>
                <a:pPr algn="ctr"/>
                <a:r>
                  <a:rPr lang="en-US" i="1" dirty="0"/>
                  <a:t>Older</a:t>
                </a:r>
              </a:p>
            </p:txBody>
          </p:sp>
        </p:grpSp>
      </p:grpSp>
      <p:grpSp>
        <p:nvGrpSpPr>
          <p:cNvPr id="32" name="Group 31">
            <a:extLst>
              <a:ext uri="{FF2B5EF4-FFF2-40B4-BE49-F238E27FC236}">
                <a16:creationId xmlns:a16="http://schemas.microsoft.com/office/drawing/2014/main" id="{6B2A92CD-96F1-47C0-8256-32DEB8E10AD9}"/>
              </a:ext>
            </a:extLst>
          </p:cNvPr>
          <p:cNvGrpSpPr/>
          <p:nvPr/>
        </p:nvGrpSpPr>
        <p:grpSpPr>
          <a:xfrm>
            <a:off x="3436363" y="3699231"/>
            <a:ext cx="4322755" cy="1092812"/>
            <a:chOff x="3436363" y="3699231"/>
            <a:chExt cx="4322755" cy="1092812"/>
          </a:xfrm>
        </p:grpSpPr>
        <p:cxnSp>
          <p:nvCxnSpPr>
            <p:cNvPr id="34" name="Straight Connector 33">
              <a:extLst>
                <a:ext uri="{FF2B5EF4-FFF2-40B4-BE49-F238E27FC236}">
                  <a16:creationId xmlns:a16="http://schemas.microsoft.com/office/drawing/2014/main" id="{E9AD620F-01CD-44C3-98F5-FA7ED6BE9B65}"/>
                </a:ext>
              </a:extLst>
            </p:cNvPr>
            <p:cNvCxnSpPr>
              <a:cxnSpLocks/>
            </p:cNvCxnSpPr>
            <p:nvPr/>
          </p:nvCxnSpPr>
          <p:spPr>
            <a:xfrm>
              <a:off x="7721533" y="3699231"/>
              <a:ext cx="0" cy="667397"/>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222CD8E-4A2E-4368-82B4-E54CC7FDF2E6}"/>
                </a:ext>
              </a:extLst>
            </p:cNvPr>
            <p:cNvCxnSpPr>
              <a:cxnSpLocks/>
            </p:cNvCxnSpPr>
            <p:nvPr/>
          </p:nvCxnSpPr>
          <p:spPr>
            <a:xfrm>
              <a:off x="3477393" y="3699232"/>
              <a:ext cx="0" cy="667397"/>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D81BA7B5-27B4-49F4-8BEE-AF76FAA3D7A8}"/>
                </a:ext>
              </a:extLst>
            </p:cNvPr>
            <p:cNvSpPr/>
            <p:nvPr/>
          </p:nvSpPr>
          <p:spPr>
            <a:xfrm>
              <a:off x="3436363" y="4366628"/>
              <a:ext cx="4322755" cy="425415"/>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LIGHTNING NETWORK</a:t>
              </a:r>
            </a:p>
          </p:txBody>
        </p:sp>
      </p:grpSp>
      <p:grpSp>
        <p:nvGrpSpPr>
          <p:cNvPr id="33" name="Group 32">
            <a:extLst>
              <a:ext uri="{FF2B5EF4-FFF2-40B4-BE49-F238E27FC236}">
                <a16:creationId xmlns:a16="http://schemas.microsoft.com/office/drawing/2014/main" id="{1BC47245-6453-4FAA-8151-1D1B8F0F45F2}"/>
              </a:ext>
            </a:extLst>
          </p:cNvPr>
          <p:cNvGrpSpPr/>
          <p:nvPr/>
        </p:nvGrpSpPr>
        <p:grpSpPr>
          <a:xfrm>
            <a:off x="3436363" y="4579335"/>
            <a:ext cx="4322755" cy="819863"/>
            <a:chOff x="3436363" y="4579335"/>
            <a:chExt cx="4322755" cy="819863"/>
          </a:xfrm>
        </p:grpSpPr>
        <p:sp>
          <p:nvSpPr>
            <p:cNvPr id="37" name="Rectangle 36">
              <a:extLst>
                <a:ext uri="{FF2B5EF4-FFF2-40B4-BE49-F238E27FC236}">
                  <a16:creationId xmlns:a16="http://schemas.microsoft.com/office/drawing/2014/main" id="{2427D9F1-EBE0-45AA-B13F-83EA15394A18}"/>
                </a:ext>
              </a:extLst>
            </p:cNvPr>
            <p:cNvSpPr/>
            <p:nvPr/>
          </p:nvSpPr>
          <p:spPr>
            <a:xfrm>
              <a:off x="3436363" y="4973783"/>
              <a:ext cx="4322755" cy="425415"/>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MIMBLE WIMBLE</a:t>
              </a:r>
            </a:p>
          </p:txBody>
        </p:sp>
        <p:cxnSp>
          <p:nvCxnSpPr>
            <p:cNvPr id="38" name="Straight Connector 37">
              <a:extLst>
                <a:ext uri="{FF2B5EF4-FFF2-40B4-BE49-F238E27FC236}">
                  <a16:creationId xmlns:a16="http://schemas.microsoft.com/office/drawing/2014/main" id="{196FD145-25B5-43AB-9E06-830BAB41FEDC}"/>
                </a:ext>
              </a:extLst>
            </p:cNvPr>
            <p:cNvCxnSpPr>
              <a:cxnSpLocks/>
            </p:cNvCxnSpPr>
            <p:nvPr/>
          </p:nvCxnSpPr>
          <p:spPr>
            <a:xfrm>
              <a:off x="7721533" y="4579335"/>
              <a:ext cx="0" cy="667397"/>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71C2AFC-F25B-4540-832B-5A65CB9AFC41}"/>
                </a:ext>
              </a:extLst>
            </p:cNvPr>
            <p:cNvCxnSpPr>
              <a:cxnSpLocks/>
            </p:cNvCxnSpPr>
            <p:nvPr/>
          </p:nvCxnSpPr>
          <p:spPr>
            <a:xfrm>
              <a:off x="3477393" y="4579336"/>
              <a:ext cx="0" cy="667397"/>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135957DB-A0DC-4116-A30B-DF696DBAD565}"/>
              </a:ext>
            </a:extLst>
          </p:cNvPr>
          <p:cNvGrpSpPr/>
          <p:nvPr/>
        </p:nvGrpSpPr>
        <p:grpSpPr>
          <a:xfrm>
            <a:off x="3436363" y="5186490"/>
            <a:ext cx="4322755" cy="819863"/>
            <a:chOff x="3436363" y="5186490"/>
            <a:chExt cx="4322755" cy="819863"/>
          </a:xfrm>
        </p:grpSpPr>
        <p:sp>
          <p:nvSpPr>
            <p:cNvPr id="40" name="Rectangle 39">
              <a:extLst>
                <a:ext uri="{FF2B5EF4-FFF2-40B4-BE49-F238E27FC236}">
                  <a16:creationId xmlns:a16="http://schemas.microsoft.com/office/drawing/2014/main" id="{E30BFBB5-329B-4157-8447-BEEDA357D20D}"/>
                </a:ext>
              </a:extLst>
            </p:cNvPr>
            <p:cNvSpPr/>
            <p:nvPr/>
          </p:nvSpPr>
          <p:spPr>
            <a:xfrm>
              <a:off x="3436363" y="5580938"/>
              <a:ext cx="4322755" cy="425415"/>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zkSNARK</a:t>
              </a:r>
              <a:endParaRPr lang="en-US" dirty="0"/>
            </a:p>
          </p:txBody>
        </p:sp>
        <p:cxnSp>
          <p:nvCxnSpPr>
            <p:cNvPr id="41" name="Straight Connector 40">
              <a:extLst>
                <a:ext uri="{FF2B5EF4-FFF2-40B4-BE49-F238E27FC236}">
                  <a16:creationId xmlns:a16="http://schemas.microsoft.com/office/drawing/2014/main" id="{95DB59FB-CC5A-47CC-8E83-55054F22ABEF}"/>
                </a:ext>
              </a:extLst>
            </p:cNvPr>
            <p:cNvCxnSpPr>
              <a:cxnSpLocks/>
            </p:cNvCxnSpPr>
            <p:nvPr/>
          </p:nvCxnSpPr>
          <p:spPr>
            <a:xfrm>
              <a:off x="7721533" y="5186490"/>
              <a:ext cx="0" cy="667397"/>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A855D18-0D42-430C-9EA1-9BCCC598D5FC}"/>
                </a:ext>
              </a:extLst>
            </p:cNvPr>
            <p:cNvCxnSpPr>
              <a:cxnSpLocks/>
            </p:cNvCxnSpPr>
            <p:nvPr/>
          </p:nvCxnSpPr>
          <p:spPr>
            <a:xfrm>
              <a:off x="3477393" y="5186491"/>
              <a:ext cx="0" cy="667397"/>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F612321B-E382-458D-B7F3-2E3C2378EECF}"/>
              </a:ext>
            </a:extLst>
          </p:cNvPr>
          <p:cNvGrpSpPr/>
          <p:nvPr/>
        </p:nvGrpSpPr>
        <p:grpSpPr>
          <a:xfrm>
            <a:off x="3436363" y="5793645"/>
            <a:ext cx="4322755" cy="819863"/>
            <a:chOff x="3436363" y="5793645"/>
            <a:chExt cx="4322755" cy="819863"/>
          </a:xfrm>
        </p:grpSpPr>
        <p:sp>
          <p:nvSpPr>
            <p:cNvPr id="43" name="Rectangle 42">
              <a:extLst>
                <a:ext uri="{FF2B5EF4-FFF2-40B4-BE49-F238E27FC236}">
                  <a16:creationId xmlns:a16="http://schemas.microsoft.com/office/drawing/2014/main" id="{F9C0F849-B25B-462D-B27B-8C58496D9752}"/>
                </a:ext>
              </a:extLst>
            </p:cNvPr>
            <p:cNvSpPr/>
            <p:nvPr/>
          </p:nvSpPr>
          <p:spPr>
            <a:xfrm>
              <a:off x="3436363" y="6188093"/>
              <a:ext cx="4322755" cy="425415"/>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TumbleBit</a:t>
              </a:r>
              <a:endParaRPr lang="en-US" dirty="0"/>
            </a:p>
          </p:txBody>
        </p:sp>
        <p:cxnSp>
          <p:nvCxnSpPr>
            <p:cNvPr id="44" name="Straight Connector 43">
              <a:extLst>
                <a:ext uri="{FF2B5EF4-FFF2-40B4-BE49-F238E27FC236}">
                  <a16:creationId xmlns:a16="http://schemas.microsoft.com/office/drawing/2014/main" id="{C1784DF8-ECCD-4D0F-BEB0-4E933B4688E6}"/>
                </a:ext>
              </a:extLst>
            </p:cNvPr>
            <p:cNvCxnSpPr>
              <a:cxnSpLocks/>
            </p:cNvCxnSpPr>
            <p:nvPr/>
          </p:nvCxnSpPr>
          <p:spPr>
            <a:xfrm>
              <a:off x="7721533" y="5793645"/>
              <a:ext cx="0" cy="667397"/>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E79B2ED-D9DD-40E1-86FE-4768C50047B9}"/>
                </a:ext>
              </a:extLst>
            </p:cNvPr>
            <p:cNvCxnSpPr>
              <a:cxnSpLocks/>
            </p:cNvCxnSpPr>
            <p:nvPr/>
          </p:nvCxnSpPr>
          <p:spPr>
            <a:xfrm>
              <a:off x="3477393" y="5793646"/>
              <a:ext cx="0" cy="667397"/>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8083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up)">
                                      <p:cBhvr>
                                        <p:cTn id="16" dur="500"/>
                                        <p:tgtEl>
                                          <p:spTgt spid="3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wipe(up)">
                                      <p:cBhvr>
                                        <p:cTn id="21" dur="5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wipe(up)">
                                      <p:cBhvr>
                                        <p:cTn id="26" dur="500"/>
                                        <p:tgtEl>
                                          <p:spTgt spid="3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wipe(up)">
                                      <p:cBhvr>
                                        <p:cTn id="3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F35328-116B-4B34-B7D6-1602951EE0E3}"/>
              </a:ext>
            </a:extLst>
          </p:cNvPr>
          <p:cNvPicPr>
            <a:picLocks noChangeAspect="1"/>
          </p:cNvPicPr>
          <p:nvPr/>
        </p:nvPicPr>
        <p:blipFill>
          <a:blip r:embed="rId3">
            <a:clrChange>
              <a:clrFrom>
                <a:srgbClr val="FCFCFC"/>
              </a:clrFrom>
              <a:clrTo>
                <a:srgbClr val="FCFCFC">
                  <a:alpha val="0"/>
                </a:srgbClr>
              </a:clrTo>
            </a:clrChange>
          </a:blip>
          <a:stretch>
            <a:fillRect/>
          </a:stretch>
        </p:blipFill>
        <p:spPr>
          <a:xfrm>
            <a:off x="0" y="2830850"/>
            <a:ext cx="12192000" cy="2379643"/>
          </a:xfrm>
          <a:prstGeom prst="rect">
            <a:avLst/>
          </a:prstGeom>
        </p:spPr>
      </p:pic>
      <p:sp>
        <p:nvSpPr>
          <p:cNvPr id="2" name="Title 1"/>
          <p:cNvSpPr>
            <a:spLocks noGrp="1"/>
          </p:cNvSpPr>
          <p:nvPr>
            <p:ph type="title"/>
          </p:nvPr>
        </p:nvSpPr>
        <p:spPr/>
        <p:txBody>
          <a:bodyPr/>
          <a:lstStyle/>
          <a:p>
            <a:pPr algn="ctr"/>
            <a:r>
              <a:rPr lang="en-US" b="1" dirty="0"/>
              <a:t>Community Growth</a:t>
            </a:r>
          </a:p>
        </p:txBody>
      </p:sp>
      <p:sp>
        <p:nvSpPr>
          <p:cNvPr id="5" name="Oval 4">
            <a:extLst>
              <a:ext uri="{FF2B5EF4-FFF2-40B4-BE49-F238E27FC236}">
                <a16:creationId xmlns:a16="http://schemas.microsoft.com/office/drawing/2014/main" id="{C90413EE-DF77-4C57-81D0-C32C20645806}"/>
              </a:ext>
            </a:extLst>
          </p:cNvPr>
          <p:cNvSpPr/>
          <p:nvPr/>
        </p:nvSpPr>
        <p:spPr>
          <a:xfrm>
            <a:off x="3190480" y="4711591"/>
            <a:ext cx="152546" cy="152546"/>
          </a:xfrm>
          <a:prstGeom prst="ellipse">
            <a:avLst/>
          </a:prstGeom>
          <a:noFill/>
          <a:ln w="76200">
            <a:solidFill>
              <a:srgbClr val="F84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0044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XMR.TO – Pay Bitcoin Addresses with Monero</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1295" y="1437410"/>
            <a:ext cx="9109409" cy="5115037"/>
          </a:xfrm>
          <a:prstGeom prst="rect">
            <a:avLst/>
          </a:prstGeom>
        </p:spPr>
      </p:pic>
    </p:spTree>
    <p:extLst>
      <p:ext uri="{BB962C8B-B14F-4D97-AF65-F5344CB8AC3E}">
        <p14:creationId xmlns:p14="http://schemas.microsoft.com/office/powerpoint/2010/main" val="346530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…and you can buy stuff from Mariah Carey</a:t>
            </a:r>
          </a:p>
        </p:txBody>
      </p:sp>
      <p:pic>
        <p:nvPicPr>
          <p:cNvPr id="4" name="Picture 3">
            <a:extLst>
              <a:ext uri="{FF2B5EF4-FFF2-40B4-BE49-F238E27FC236}">
                <a16:creationId xmlns:a16="http://schemas.microsoft.com/office/drawing/2014/main" id="{AC4D2BD2-75B6-4C0E-A454-C71FBC71098C}"/>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16042" y="1486509"/>
            <a:ext cx="7159916" cy="5249079"/>
          </a:xfrm>
          <a:prstGeom prst="rect">
            <a:avLst/>
          </a:prstGeom>
          <a:solidFill>
            <a:srgbClr val="F2F2F2"/>
          </a:solidFill>
        </p:spPr>
      </p:pic>
      <p:sp>
        <p:nvSpPr>
          <p:cNvPr id="5" name="Rectangle 4">
            <a:extLst>
              <a:ext uri="{FF2B5EF4-FFF2-40B4-BE49-F238E27FC236}">
                <a16:creationId xmlns:a16="http://schemas.microsoft.com/office/drawing/2014/main" id="{ACA3712A-CE42-42BB-B5A8-436F58002295}"/>
              </a:ext>
            </a:extLst>
          </p:cNvPr>
          <p:cNvSpPr/>
          <p:nvPr/>
        </p:nvSpPr>
        <p:spPr>
          <a:xfrm>
            <a:off x="7628150" y="2356903"/>
            <a:ext cx="2047808" cy="180435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402561C-7EB3-4680-BDBB-FA265AF30B8A}"/>
              </a:ext>
            </a:extLst>
          </p:cNvPr>
          <p:cNvSpPr/>
          <p:nvPr/>
        </p:nvSpPr>
        <p:spPr>
          <a:xfrm>
            <a:off x="7628150" y="1359781"/>
            <a:ext cx="2047808" cy="25345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0979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Comparing Privacy Coins</a:t>
            </a:r>
          </a:p>
        </p:txBody>
      </p:sp>
      <p:grpSp>
        <p:nvGrpSpPr>
          <p:cNvPr id="8" name="Group 7">
            <a:extLst>
              <a:ext uri="{FF2B5EF4-FFF2-40B4-BE49-F238E27FC236}">
                <a16:creationId xmlns:a16="http://schemas.microsoft.com/office/drawing/2014/main" id="{F0B54231-8A34-4EC3-AEAF-DD22D6001760}"/>
              </a:ext>
            </a:extLst>
          </p:cNvPr>
          <p:cNvGrpSpPr/>
          <p:nvPr/>
        </p:nvGrpSpPr>
        <p:grpSpPr>
          <a:xfrm>
            <a:off x="667055" y="1472410"/>
            <a:ext cx="10857889" cy="5230670"/>
            <a:chOff x="667055" y="1472410"/>
            <a:chExt cx="10857889" cy="5230670"/>
          </a:xfrm>
        </p:grpSpPr>
        <p:pic>
          <p:nvPicPr>
            <p:cNvPr id="5" name="Picture 4">
              <a:extLst>
                <a:ext uri="{FF2B5EF4-FFF2-40B4-BE49-F238E27FC236}">
                  <a16:creationId xmlns:a16="http://schemas.microsoft.com/office/drawing/2014/main" id="{DC2CE32D-E1E5-422D-881B-0F2F1AA09D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055" y="1472410"/>
              <a:ext cx="10857889" cy="5230670"/>
            </a:xfrm>
            <a:prstGeom prst="rect">
              <a:avLst/>
            </a:prstGeom>
          </p:spPr>
        </p:pic>
        <p:pic>
          <p:nvPicPr>
            <p:cNvPr id="6" name="Picture 5">
              <a:extLst>
                <a:ext uri="{FF2B5EF4-FFF2-40B4-BE49-F238E27FC236}">
                  <a16:creationId xmlns:a16="http://schemas.microsoft.com/office/drawing/2014/main" id="{5C881505-3838-4FEA-B1F4-0C2285EC4D5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459368" y="4410635"/>
              <a:ext cx="449865" cy="474315"/>
            </a:xfrm>
            <a:prstGeom prst="rect">
              <a:avLst/>
            </a:prstGeom>
          </p:spPr>
        </p:pic>
        <p:pic>
          <p:nvPicPr>
            <p:cNvPr id="7" name="Picture 6">
              <a:extLst>
                <a:ext uri="{FF2B5EF4-FFF2-40B4-BE49-F238E27FC236}">
                  <a16:creationId xmlns:a16="http://schemas.microsoft.com/office/drawing/2014/main" id="{8A5DE643-B067-4EC4-997A-EA0446ABEDD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459367" y="6021575"/>
              <a:ext cx="449865" cy="474315"/>
            </a:xfrm>
            <a:prstGeom prst="rect">
              <a:avLst/>
            </a:prstGeom>
          </p:spPr>
        </p:pic>
      </p:grpSp>
    </p:spTree>
    <p:extLst>
      <p:ext uri="{BB962C8B-B14F-4D97-AF65-F5344CB8AC3E}">
        <p14:creationId xmlns:p14="http://schemas.microsoft.com/office/powerpoint/2010/main" val="136907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a:t>Zcash</a:t>
            </a:r>
            <a:r>
              <a:rPr lang="en-US" b="1" dirty="0"/>
              <a:t> Transaction Types</a:t>
            </a:r>
          </a:p>
        </p:txBody>
      </p:sp>
      <p:grpSp>
        <p:nvGrpSpPr>
          <p:cNvPr id="19" name="Group 18">
            <a:extLst>
              <a:ext uri="{FF2B5EF4-FFF2-40B4-BE49-F238E27FC236}">
                <a16:creationId xmlns:a16="http://schemas.microsoft.com/office/drawing/2014/main" id="{2428E3A5-72A8-4CB5-A2CB-22CF76B26F2E}"/>
              </a:ext>
            </a:extLst>
          </p:cNvPr>
          <p:cNvGrpSpPr/>
          <p:nvPr/>
        </p:nvGrpSpPr>
        <p:grpSpPr>
          <a:xfrm>
            <a:off x="617750" y="1799461"/>
            <a:ext cx="10956500" cy="4953261"/>
            <a:chOff x="617750" y="1799461"/>
            <a:chExt cx="10956500" cy="4953261"/>
          </a:xfrm>
        </p:grpSpPr>
        <p:sp>
          <p:nvSpPr>
            <p:cNvPr id="4" name="Rectangle 3">
              <a:extLst>
                <a:ext uri="{FF2B5EF4-FFF2-40B4-BE49-F238E27FC236}">
                  <a16:creationId xmlns:a16="http://schemas.microsoft.com/office/drawing/2014/main" id="{2084757A-445F-499F-8D29-C6643D0F791D}"/>
                </a:ext>
              </a:extLst>
            </p:cNvPr>
            <p:cNvSpPr/>
            <p:nvPr/>
          </p:nvSpPr>
          <p:spPr>
            <a:xfrm>
              <a:off x="617750" y="1799461"/>
              <a:ext cx="3530464" cy="450843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EAC73691-A14F-44C5-AAAD-88DD251FEF83}"/>
                </a:ext>
              </a:extLst>
            </p:cNvPr>
            <p:cNvSpPr/>
            <p:nvPr/>
          </p:nvSpPr>
          <p:spPr>
            <a:xfrm>
              <a:off x="4330768" y="1799461"/>
              <a:ext cx="3530464" cy="450843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47D352-D506-469F-82C5-530EAFE66375}"/>
                </a:ext>
              </a:extLst>
            </p:cNvPr>
            <p:cNvSpPr/>
            <p:nvPr/>
          </p:nvSpPr>
          <p:spPr>
            <a:xfrm>
              <a:off x="8043786" y="1799461"/>
              <a:ext cx="3530464" cy="450843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Image result for shield">
              <a:extLst>
                <a:ext uri="{FF2B5EF4-FFF2-40B4-BE49-F238E27FC236}">
                  <a16:creationId xmlns:a16="http://schemas.microsoft.com/office/drawing/2014/main" id="{124598B5-5198-432A-BCF1-950D9E1BFA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094" y="1936376"/>
              <a:ext cx="697457" cy="71636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7828559-11FA-4403-AECD-5D7297113884}"/>
                </a:ext>
              </a:extLst>
            </p:cNvPr>
            <p:cNvSpPr txBox="1"/>
            <p:nvPr/>
          </p:nvSpPr>
          <p:spPr>
            <a:xfrm>
              <a:off x="1613105" y="2056029"/>
              <a:ext cx="1989647" cy="477054"/>
            </a:xfrm>
            <a:prstGeom prst="rect">
              <a:avLst/>
            </a:prstGeom>
            <a:noFill/>
          </p:spPr>
          <p:txBody>
            <a:bodyPr wrap="none" rtlCol="0">
              <a:spAutoFit/>
            </a:bodyPr>
            <a:lstStyle/>
            <a:p>
              <a:r>
                <a:rPr lang="en-US" sz="2500" dirty="0"/>
                <a:t>Fully-shielded</a:t>
              </a:r>
            </a:p>
          </p:txBody>
        </p:sp>
        <p:pic>
          <p:nvPicPr>
            <p:cNvPr id="9" name="Picture 2" descr="Image result for shield">
              <a:extLst>
                <a:ext uri="{FF2B5EF4-FFF2-40B4-BE49-F238E27FC236}">
                  <a16:creationId xmlns:a16="http://schemas.microsoft.com/office/drawing/2014/main" id="{54814410-97ED-4DC2-84F7-EDDD39714A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3755" y="1936376"/>
              <a:ext cx="697457" cy="71636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2BAB7B3-3CB3-459F-9BA5-F5DA91241A69}"/>
                </a:ext>
              </a:extLst>
            </p:cNvPr>
            <p:cNvSpPr txBox="1"/>
            <p:nvPr/>
          </p:nvSpPr>
          <p:spPr>
            <a:xfrm>
              <a:off x="5359536" y="2056029"/>
              <a:ext cx="2433230" cy="477054"/>
            </a:xfrm>
            <a:prstGeom prst="rect">
              <a:avLst/>
            </a:prstGeom>
            <a:noFill/>
          </p:spPr>
          <p:txBody>
            <a:bodyPr wrap="none" rtlCol="0">
              <a:spAutoFit/>
            </a:bodyPr>
            <a:lstStyle/>
            <a:p>
              <a:r>
                <a:rPr lang="en-US" sz="2500" dirty="0"/>
                <a:t>Partially-shielded</a:t>
              </a:r>
            </a:p>
          </p:txBody>
        </p:sp>
        <p:sp>
          <p:nvSpPr>
            <p:cNvPr id="8" name="Rectangle 7">
              <a:extLst>
                <a:ext uri="{FF2B5EF4-FFF2-40B4-BE49-F238E27FC236}">
                  <a16:creationId xmlns:a16="http://schemas.microsoft.com/office/drawing/2014/main" id="{AD4847A5-0FB8-4E80-AAA9-CF5E290D0E81}"/>
                </a:ext>
              </a:extLst>
            </p:cNvPr>
            <p:cNvSpPr/>
            <p:nvPr/>
          </p:nvSpPr>
          <p:spPr>
            <a:xfrm rot="19860199">
              <a:off x="4558864" y="1949732"/>
              <a:ext cx="535945" cy="772034"/>
            </a:xfrm>
            <a:prstGeom prst="rect">
              <a:avLst/>
            </a:prstGeom>
            <a:solidFill>
              <a:schemeClr val="accent4">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Image result for shield">
              <a:extLst>
                <a:ext uri="{FF2B5EF4-FFF2-40B4-BE49-F238E27FC236}">
                  <a16:creationId xmlns:a16="http://schemas.microsoft.com/office/drawing/2014/main" id="{2BB2F6B9-BF84-434E-AA2E-CB946065C4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6686" y="1933929"/>
              <a:ext cx="697457" cy="71636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F845015-A017-45AA-9D83-5C6CCE990A4B}"/>
                </a:ext>
              </a:extLst>
            </p:cNvPr>
            <p:cNvSpPr txBox="1"/>
            <p:nvPr/>
          </p:nvSpPr>
          <p:spPr>
            <a:xfrm>
              <a:off x="9036697" y="2053582"/>
              <a:ext cx="1736373" cy="477054"/>
            </a:xfrm>
            <a:prstGeom prst="rect">
              <a:avLst/>
            </a:prstGeom>
            <a:noFill/>
          </p:spPr>
          <p:txBody>
            <a:bodyPr wrap="none" rtlCol="0">
              <a:spAutoFit/>
            </a:bodyPr>
            <a:lstStyle/>
            <a:p>
              <a:r>
                <a:rPr lang="en-US" sz="2500" dirty="0"/>
                <a:t>Transparent</a:t>
              </a:r>
            </a:p>
          </p:txBody>
        </p:sp>
        <p:sp>
          <p:nvSpPr>
            <p:cNvPr id="14" name="Rectangle 13">
              <a:extLst>
                <a:ext uri="{FF2B5EF4-FFF2-40B4-BE49-F238E27FC236}">
                  <a16:creationId xmlns:a16="http://schemas.microsoft.com/office/drawing/2014/main" id="{343194B9-DB15-4284-8988-D5A4666D25D1}"/>
                </a:ext>
              </a:extLst>
            </p:cNvPr>
            <p:cNvSpPr/>
            <p:nvPr/>
          </p:nvSpPr>
          <p:spPr>
            <a:xfrm>
              <a:off x="8095033" y="1856137"/>
              <a:ext cx="941664" cy="852834"/>
            </a:xfrm>
            <a:prstGeom prst="rect">
              <a:avLst/>
            </a:prstGeom>
            <a:solidFill>
              <a:schemeClr val="accent2">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E1B4D78-D6E3-43D5-BD27-0E2118389915}"/>
                </a:ext>
              </a:extLst>
            </p:cNvPr>
            <p:cNvSpPr txBox="1"/>
            <p:nvPr/>
          </p:nvSpPr>
          <p:spPr>
            <a:xfrm>
              <a:off x="8295260" y="1856137"/>
              <a:ext cx="420308" cy="707886"/>
            </a:xfrm>
            <a:prstGeom prst="rect">
              <a:avLst/>
            </a:prstGeom>
            <a:noFill/>
          </p:spPr>
          <p:txBody>
            <a:bodyPr wrap="none" rtlCol="0">
              <a:spAutoFit/>
            </a:bodyPr>
            <a:lstStyle/>
            <a:p>
              <a:r>
                <a:rPr lang="en-US" sz="4000" b="1" dirty="0">
                  <a:solidFill>
                    <a:srgbClr val="FF0000"/>
                  </a:solidFill>
                </a:rPr>
                <a:t>x</a:t>
              </a:r>
            </a:p>
          </p:txBody>
        </p:sp>
        <p:sp>
          <p:nvSpPr>
            <p:cNvPr id="11" name="TextBox 10">
              <a:extLst>
                <a:ext uri="{FF2B5EF4-FFF2-40B4-BE49-F238E27FC236}">
                  <a16:creationId xmlns:a16="http://schemas.microsoft.com/office/drawing/2014/main" id="{7FBFCE12-48DE-4FC6-AB65-EDFBD605DE99}"/>
                </a:ext>
              </a:extLst>
            </p:cNvPr>
            <p:cNvSpPr txBox="1"/>
            <p:nvPr/>
          </p:nvSpPr>
          <p:spPr>
            <a:xfrm>
              <a:off x="772595" y="2973022"/>
              <a:ext cx="3222404" cy="2862322"/>
            </a:xfrm>
            <a:prstGeom prst="rect">
              <a:avLst/>
            </a:prstGeom>
            <a:noFill/>
          </p:spPr>
          <p:txBody>
            <a:bodyPr wrap="square" rtlCol="0">
              <a:spAutoFit/>
            </a:bodyPr>
            <a:lstStyle/>
            <a:p>
              <a:pPr marL="285750" indent="-285750">
                <a:buFont typeface="Arial" panose="020B0604020202020204" pitchFamily="34" charset="0"/>
                <a:buChar char="•"/>
              </a:pPr>
              <a:r>
                <a:rPr lang="en-US" dirty="0"/>
                <a:t>Sending from one z-address to another z-address</a:t>
              </a:r>
            </a:p>
            <a:p>
              <a:pPr marL="285750" indent="-285750">
                <a:buFont typeface="Arial" panose="020B0604020202020204" pitchFamily="34" charset="0"/>
                <a:buChar char="•"/>
              </a:pPr>
              <a:r>
                <a:rPr lang="en-US" dirty="0"/>
                <a:t>Sender, receiver, and amount hidden with zero-knowledge proofs</a:t>
              </a:r>
            </a:p>
            <a:p>
              <a:pPr marL="285750" indent="-285750">
                <a:buFont typeface="Arial" panose="020B0604020202020204" pitchFamily="34" charset="0"/>
                <a:buChar char="•"/>
              </a:pPr>
              <a:r>
                <a:rPr lang="en-US" dirty="0"/>
                <a:t>&lt;0.5% of transactions in the past month</a:t>
              </a:r>
            </a:p>
            <a:p>
              <a:pPr marL="285750" indent="-285750">
                <a:buFont typeface="Arial" panose="020B0604020202020204" pitchFamily="34" charset="0"/>
                <a:buChar char="•"/>
              </a:pPr>
              <a:r>
                <a:rPr lang="en-US" dirty="0"/>
                <a:t>These theoretically provide greater </a:t>
              </a:r>
              <a:r>
                <a:rPr lang="en-US" dirty="0" err="1"/>
                <a:t>untraceability</a:t>
              </a:r>
              <a:r>
                <a:rPr lang="en-US" dirty="0"/>
                <a:t> than Monero</a:t>
              </a:r>
            </a:p>
          </p:txBody>
        </p:sp>
        <p:sp>
          <p:nvSpPr>
            <p:cNvPr id="17" name="TextBox 16">
              <a:extLst>
                <a:ext uri="{FF2B5EF4-FFF2-40B4-BE49-F238E27FC236}">
                  <a16:creationId xmlns:a16="http://schemas.microsoft.com/office/drawing/2014/main" id="{CAE6E156-9902-49B6-A1C8-4CBAED97AABC}"/>
                </a:ext>
              </a:extLst>
            </p:cNvPr>
            <p:cNvSpPr txBox="1"/>
            <p:nvPr/>
          </p:nvSpPr>
          <p:spPr>
            <a:xfrm>
              <a:off x="4484798" y="2977912"/>
              <a:ext cx="3222404" cy="1754326"/>
            </a:xfrm>
            <a:prstGeom prst="rect">
              <a:avLst/>
            </a:prstGeom>
            <a:noFill/>
          </p:spPr>
          <p:txBody>
            <a:bodyPr wrap="square" rtlCol="0">
              <a:spAutoFit/>
            </a:bodyPr>
            <a:lstStyle/>
            <a:p>
              <a:pPr marL="285750" indent="-285750">
                <a:buFont typeface="Arial" panose="020B0604020202020204" pitchFamily="34" charset="0"/>
                <a:buChar char="•"/>
              </a:pPr>
              <a:r>
                <a:rPr lang="en-US" dirty="0"/>
                <a:t>Sending from one z-address to a t-address or vice versa</a:t>
              </a:r>
            </a:p>
            <a:p>
              <a:pPr marL="285750" indent="-285750">
                <a:buFont typeface="Arial" panose="020B0604020202020204" pitchFamily="34" charset="0"/>
                <a:buChar char="•"/>
              </a:pPr>
              <a:r>
                <a:rPr lang="en-US" dirty="0"/>
                <a:t>Sender OR receiver hidden</a:t>
              </a:r>
            </a:p>
            <a:p>
              <a:pPr marL="285750" indent="-285750">
                <a:buFont typeface="Arial" panose="020B0604020202020204" pitchFamily="34" charset="0"/>
                <a:buChar char="•"/>
              </a:pPr>
              <a:r>
                <a:rPr lang="en-US" dirty="0"/>
                <a:t>Amount visible</a:t>
              </a:r>
            </a:p>
            <a:p>
              <a:pPr marL="285750" indent="-285750">
                <a:buFont typeface="Arial" panose="020B0604020202020204" pitchFamily="34" charset="0"/>
                <a:buChar char="•"/>
              </a:pPr>
              <a:r>
                <a:rPr lang="en-US" dirty="0"/>
                <a:t>&lt;10% of transactions in the past month</a:t>
              </a:r>
            </a:p>
          </p:txBody>
        </p:sp>
        <p:sp>
          <p:nvSpPr>
            <p:cNvPr id="18" name="TextBox 17">
              <a:extLst>
                <a:ext uri="{FF2B5EF4-FFF2-40B4-BE49-F238E27FC236}">
                  <a16:creationId xmlns:a16="http://schemas.microsoft.com/office/drawing/2014/main" id="{4D345A59-4CB8-418D-8AA2-30A482E3CC21}"/>
                </a:ext>
              </a:extLst>
            </p:cNvPr>
            <p:cNvSpPr txBox="1"/>
            <p:nvPr/>
          </p:nvSpPr>
          <p:spPr>
            <a:xfrm>
              <a:off x="8156686" y="2973022"/>
              <a:ext cx="3222404" cy="1754326"/>
            </a:xfrm>
            <a:prstGeom prst="rect">
              <a:avLst/>
            </a:prstGeom>
            <a:noFill/>
          </p:spPr>
          <p:txBody>
            <a:bodyPr wrap="square" rtlCol="0">
              <a:spAutoFit/>
            </a:bodyPr>
            <a:lstStyle/>
            <a:p>
              <a:pPr marL="285750" indent="-285750">
                <a:buFont typeface="Arial" panose="020B0604020202020204" pitchFamily="34" charset="0"/>
                <a:buChar char="•"/>
              </a:pPr>
              <a:r>
                <a:rPr lang="en-US" dirty="0"/>
                <a:t>Sending from one t-address to another t-address</a:t>
              </a:r>
            </a:p>
            <a:p>
              <a:pPr marL="285750" indent="-285750">
                <a:buFont typeface="Arial" panose="020B0604020202020204" pitchFamily="34" charset="0"/>
                <a:buChar char="•"/>
              </a:pPr>
              <a:r>
                <a:rPr lang="en-US" dirty="0"/>
                <a:t>Sender, receiver, and amount visible, just like Bitcoin</a:t>
              </a:r>
            </a:p>
            <a:p>
              <a:pPr marL="285750" indent="-285750">
                <a:buFont typeface="Arial" panose="020B0604020202020204" pitchFamily="34" charset="0"/>
                <a:buChar char="•"/>
              </a:pPr>
              <a:r>
                <a:rPr lang="en-US" dirty="0"/>
                <a:t>&gt;90% of transactions in the past month</a:t>
              </a:r>
            </a:p>
          </p:txBody>
        </p:sp>
        <p:sp>
          <p:nvSpPr>
            <p:cNvPr id="16" name="TextBox 15">
              <a:extLst>
                <a:ext uri="{FF2B5EF4-FFF2-40B4-BE49-F238E27FC236}">
                  <a16:creationId xmlns:a16="http://schemas.microsoft.com/office/drawing/2014/main" id="{8E7900B2-2396-4F1D-AD50-6E7DCBA22713}"/>
                </a:ext>
              </a:extLst>
            </p:cNvPr>
            <p:cNvSpPr txBox="1"/>
            <p:nvPr/>
          </p:nvSpPr>
          <p:spPr>
            <a:xfrm>
              <a:off x="4958509" y="6506501"/>
              <a:ext cx="2274982" cy="246221"/>
            </a:xfrm>
            <a:prstGeom prst="rect">
              <a:avLst/>
            </a:prstGeom>
            <a:noFill/>
          </p:spPr>
          <p:txBody>
            <a:bodyPr wrap="none" rtlCol="0">
              <a:spAutoFit/>
            </a:bodyPr>
            <a:lstStyle/>
            <a:p>
              <a:r>
                <a:rPr lang="en-US" sz="1000" dirty="0"/>
                <a:t>https://explorer.zcha.in/statistics/usage</a:t>
              </a:r>
            </a:p>
          </p:txBody>
        </p:sp>
      </p:grpSp>
    </p:spTree>
    <p:extLst>
      <p:ext uri="{BB962C8B-B14F-4D97-AF65-F5344CB8AC3E}">
        <p14:creationId xmlns:p14="http://schemas.microsoft.com/office/powerpoint/2010/main" val="653341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a:t>Zcash</a:t>
            </a:r>
            <a:r>
              <a:rPr lang="en-US" b="1" dirty="0"/>
              <a:t> “Round Trip” Transactions</a:t>
            </a:r>
          </a:p>
        </p:txBody>
      </p:sp>
      <p:grpSp>
        <p:nvGrpSpPr>
          <p:cNvPr id="16" name="Group 15">
            <a:extLst>
              <a:ext uri="{FF2B5EF4-FFF2-40B4-BE49-F238E27FC236}">
                <a16:creationId xmlns:a16="http://schemas.microsoft.com/office/drawing/2014/main" id="{3CBEAEB6-0983-484A-8037-66D742637DE9}"/>
              </a:ext>
            </a:extLst>
          </p:cNvPr>
          <p:cNvGrpSpPr/>
          <p:nvPr/>
        </p:nvGrpSpPr>
        <p:grpSpPr>
          <a:xfrm>
            <a:off x="2171700" y="2160719"/>
            <a:ext cx="7848600" cy="4179248"/>
            <a:chOff x="2171700" y="3084904"/>
            <a:chExt cx="7848600" cy="4179248"/>
          </a:xfrm>
        </p:grpSpPr>
        <p:pic>
          <p:nvPicPr>
            <p:cNvPr id="4098" name="Picture 2" descr="http://jeffq.com/blog/wp-content/uploads/2017/12/zcashlink.png">
              <a:extLst>
                <a:ext uri="{FF2B5EF4-FFF2-40B4-BE49-F238E27FC236}">
                  <a16:creationId xmlns:a16="http://schemas.microsoft.com/office/drawing/2014/main" id="{47C1EB09-D3E7-4F6B-8839-02502BEE7E32}"/>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71700" y="3084904"/>
              <a:ext cx="7848600" cy="279082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15AFB03-D970-410F-A364-D45F377B494A}"/>
                </a:ext>
              </a:extLst>
            </p:cNvPr>
            <p:cNvSpPr txBox="1"/>
            <p:nvPr/>
          </p:nvSpPr>
          <p:spPr>
            <a:xfrm>
              <a:off x="3756385" y="6310045"/>
              <a:ext cx="4679230" cy="954107"/>
            </a:xfrm>
            <a:prstGeom prst="rect">
              <a:avLst/>
            </a:prstGeom>
            <a:noFill/>
          </p:spPr>
          <p:txBody>
            <a:bodyPr wrap="none" rtlCol="0">
              <a:spAutoFit/>
            </a:bodyPr>
            <a:lstStyle/>
            <a:p>
              <a:pPr algn="ctr"/>
              <a:r>
                <a:rPr lang="en-US" dirty="0"/>
                <a:t>31.5% of all transactions that enter the shielded</a:t>
              </a:r>
            </a:p>
            <a:p>
              <a:pPr algn="ctr"/>
              <a:r>
                <a:rPr lang="en-US" dirty="0"/>
                <a:t>pool can be traced with strong evidence.</a:t>
              </a:r>
            </a:p>
            <a:p>
              <a:pPr algn="ctr"/>
              <a:endParaRPr lang="en-US" sz="1000" dirty="0"/>
            </a:p>
            <a:p>
              <a:pPr algn="ctr"/>
              <a:r>
                <a:rPr lang="en-US" sz="1000" dirty="0"/>
                <a:t>http://jeffq.com/blog/on-the-linkability-of-zcash-transactions/</a:t>
              </a:r>
            </a:p>
          </p:txBody>
        </p:sp>
      </p:grpSp>
    </p:spTree>
    <p:extLst>
      <p:ext uri="{BB962C8B-B14F-4D97-AF65-F5344CB8AC3E}">
        <p14:creationId xmlns:p14="http://schemas.microsoft.com/office/powerpoint/2010/main" val="3158720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512519" y="3090275"/>
            <a:ext cx="914400" cy="914400"/>
            <a:chOff x="1512519" y="3442863"/>
            <a:chExt cx="1475395" cy="1475779"/>
          </a:xfrm>
        </p:grpSpPr>
        <p:grpSp>
          <p:nvGrpSpPr>
            <p:cNvPr id="5" name="Group 4"/>
            <p:cNvGrpSpPr/>
            <p:nvPr/>
          </p:nvGrpSpPr>
          <p:grpSpPr>
            <a:xfrm>
              <a:off x="1512519" y="3442863"/>
              <a:ext cx="1475395" cy="1475779"/>
              <a:chOff x="8335770" y="4766507"/>
              <a:chExt cx="966131" cy="966131"/>
            </a:xfrm>
          </p:grpSpPr>
          <p:sp>
            <p:nvSpPr>
              <p:cNvPr id="7" name="Oval 6"/>
              <p:cNvSpPr/>
              <p:nvPr/>
            </p:nvSpPr>
            <p:spPr bwMode="auto">
              <a:xfrm>
                <a:off x="8392515" y="4823252"/>
                <a:ext cx="852640" cy="852640"/>
              </a:xfrm>
              <a:prstGeom prst="ellipse">
                <a:avLst/>
              </a:prstGeom>
              <a:solidFill>
                <a:srgbClr val="FF4500"/>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sp>
            <p:nvSpPr>
              <p:cNvPr id="8" name="Oval 7"/>
              <p:cNvSpPr/>
              <p:nvPr/>
            </p:nvSpPr>
            <p:spPr bwMode="auto">
              <a:xfrm>
                <a:off x="8335770" y="4766507"/>
                <a:ext cx="966131" cy="966131"/>
              </a:xfrm>
              <a:prstGeom prst="ellipse">
                <a:avLst/>
              </a:prstGeom>
              <a:no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grpSp>
        <p:pic>
          <p:nvPicPr>
            <p:cNvPr id="10244" name="Picture 4" descr="https://repo.spydar007.com/packages/images/Reddi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4529" y="3738148"/>
              <a:ext cx="831376" cy="831376"/>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pPr algn="ctr"/>
            <a:r>
              <a:rPr lang="en-US" b="1" dirty="0"/>
              <a:t>Thank You!</a:t>
            </a:r>
          </a:p>
        </p:txBody>
      </p:sp>
      <p:grpSp>
        <p:nvGrpSpPr>
          <p:cNvPr id="9" name="Group 8"/>
          <p:cNvGrpSpPr/>
          <p:nvPr/>
        </p:nvGrpSpPr>
        <p:grpSpPr>
          <a:xfrm>
            <a:off x="1514574" y="1948070"/>
            <a:ext cx="914400" cy="914400"/>
            <a:chOff x="1443547" y="8569176"/>
            <a:chExt cx="2973600" cy="3148191"/>
          </a:xfrm>
        </p:grpSpPr>
        <p:grpSp>
          <p:nvGrpSpPr>
            <p:cNvPr id="10" name="Group 9"/>
            <p:cNvGrpSpPr/>
            <p:nvPr/>
          </p:nvGrpSpPr>
          <p:grpSpPr>
            <a:xfrm>
              <a:off x="1443547" y="8569176"/>
              <a:ext cx="2973600" cy="3148191"/>
              <a:chOff x="6503439" y="4743591"/>
              <a:chExt cx="966131" cy="1022856"/>
            </a:xfrm>
          </p:grpSpPr>
          <p:sp>
            <p:nvSpPr>
              <p:cNvPr id="12" name="Oval 11"/>
              <p:cNvSpPr/>
              <p:nvPr/>
            </p:nvSpPr>
            <p:spPr bwMode="auto">
              <a:xfrm>
                <a:off x="6564526" y="4805383"/>
                <a:ext cx="852640" cy="902146"/>
              </a:xfrm>
              <a:prstGeom prst="ellipse">
                <a:avLst/>
              </a:prstGeom>
              <a:solidFill>
                <a:schemeClr val="accent3"/>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sp>
            <p:nvSpPr>
              <p:cNvPr id="13" name="Oval 12"/>
              <p:cNvSpPr/>
              <p:nvPr/>
            </p:nvSpPr>
            <p:spPr bwMode="auto">
              <a:xfrm>
                <a:off x="6503439" y="4743591"/>
                <a:ext cx="966131" cy="1022856"/>
              </a:xfrm>
              <a:prstGeom prst="ellipse">
                <a:avLst/>
              </a:prstGeom>
              <a:no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grpSp>
        <p:pic>
          <p:nvPicPr>
            <p:cNvPr id="11" name="Picture 10" descr="domain1.emf"/>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59484" y="9359047"/>
              <a:ext cx="1568449" cy="1568450"/>
            </a:xfrm>
            <a:prstGeom prst="rect">
              <a:avLst/>
            </a:prstGeom>
          </p:spPr>
        </p:pic>
      </p:grpSp>
      <p:sp>
        <p:nvSpPr>
          <p:cNvPr id="14" name="Freeform 12"/>
          <p:cNvSpPr/>
          <p:nvPr/>
        </p:nvSpPr>
        <p:spPr bwMode="auto">
          <a:xfrm>
            <a:off x="3291643" y="4307808"/>
            <a:ext cx="7831282" cy="1032235"/>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7157" rIns="37157" spcCol="1270"/>
          <a:lstStyle/>
          <a:p>
            <a:pPr defTabSz="1155662">
              <a:lnSpc>
                <a:spcPct val="90000"/>
              </a:lnSpc>
              <a:spcAft>
                <a:spcPct val="35000"/>
              </a:spcAft>
              <a:defRPr/>
            </a:pPr>
            <a:r>
              <a:rPr lang="en-US" sz="4800" b="1" dirty="0">
                <a:solidFill>
                  <a:schemeClr val="tx1"/>
                </a:solidFill>
                <a:latin typeface="Calibri" charset="0"/>
                <a:ea typeface="Calibri" charset="0"/>
                <a:cs typeface="Calibri" charset="0"/>
              </a:rPr>
              <a:t>monero.stackexchange.com</a:t>
            </a:r>
          </a:p>
        </p:txBody>
      </p:sp>
      <p:sp>
        <p:nvSpPr>
          <p:cNvPr id="15" name="Freeform 29"/>
          <p:cNvSpPr/>
          <p:nvPr/>
        </p:nvSpPr>
        <p:spPr bwMode="auto">
          <a:xfrm>
            <a:off x="3291643" y="1982377"/>
            <a:ext cx="3996261" cy="1032235"/>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7157" rIns="37157" spcCol="1270"/>
          <a:lstStyle/>
          <a:p>
            <a:pPr defTabSz="1155662">
              <a:lnSpc>
                <a:spcPct val="90000"/>
              </a:lnSpc>
              <a:spcAft>
                <a:spcPct val="35000"/>
              </a:spcAft>
              <a:defRPr/>
            </a:pPr>
            <a:r>
              <a:rPr lang="en-US" sz="4800" b="1" dirty="0" err="1">
                <a:solidFill>
                  <a:schemeClr val="tx1"/>
                </a:solidFill>
                <a:latin typeface="Calibri" charset="0"/>
                <a:ea typeface="Calibri" charset="0"/>
                <a:cs typeface="Calibri" charset="0"/>
              </a:rPr>
              <a:t>getmonero.org</a:t>
            </a:r>
            <a:endParaRPr lang="en-US" sz="4800" b="1" dirty="0">
              <a:solidFill>
                <a:schemeClr val="tx1"/>
              </a:solidFill>
              <a:latin typeface="Calibri" charset="0"/>
              <a:ea typeface="Calibri" charset="0"/>
              <a:cs typeface="Calibri" charset="0"/>
            </a:endParaRPr>
          </a:p>
        </p:txBody>
      </p:sp>
      <p:sp>
        <p:nvSpPr>
          <p:cNvPr id="20" name="Freeform 12"/>
          <p:cNvSpPr/>
          <p:nvPr/>
        </p:nvSpPr>
        <p:spPr bwMode="auto">
          <a:xfrm>
            <a:off x="3291643" y="3142197"/>
            <a:ext cx="6128905" cy="1032235"/>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7157" rIns="37157" spcCol="1270"/>
          <a:lstStyle/>
          <a:p>
            <a:pPr defTabSz="1155662">
              <a:lnSpc>
                <a:spcPct val="90000"/>
              </a:lnSpc>
              <a:spcAft>
                <a:spcPct val="35000"/>
              </a:spcAft>
              <a:defRPr/>
            </a:pPr>
            <a:r>
              <a:rPr lang="en-US" sz="4800" b="1" dirty="0">
                <a:solidFill>
                  <a:schemeClr val="tx1"/>
                </a:solidFill>
                <a:latin typeface="Calibri" charset="0"/>
                <a:ea typeface="Calibri" charset="0"/>
                <a:cs typeface="Calibri" charset="0"/>
              </a:rPr>
              <a:t>/r/Monero</a:t>
            </a:r>
          </a:p>
        </p:txBody>
      </p:sp>
      <p:grpSp>
        <p:nvGrpSpPr>
          <p:cNvPr id="4" name="Group 3"/>
          <p:cNvGrpSpPr/>
          <p:nvPr/>
        </p:nvGrpSpPr>
        <p:grpSpPr>
          <a:xfrm>
            <a:off x="1512519" y="4244480"/>
            <a:ext cx="914400" cy="914400"/>
            <a:chOff x="1512519" y="5198633"/>
            <a:chExt cx="1475395" cy="1475779"/>
          </a:xfrm>
        </p:grpSpPr>
        <p:grpSp>
          <p:nvGrpSpPr>
            <p:cNvPr id="17" name="Group 16"/>
            <p:cNvGrpSpPr/>
            <p:nvPr/>
          </p:nvGrpSpPr>
          <p:grpSpPr>
            <a:xfrm>
              <a:off x="1512519" y="5198633"/>
              <a:ext cx="1475395" cy="1475779"/>
              <a:chOff x="8335770" y="4766507"/>
              <a:chExt cx="966131" cy="966131"/>
            </a:xfrm>
          </p:grpSpPr>
          <p:sp>
            <p:nvSpPr>
              <p:cNvPr id="18" name="Oval 17"/>
              <p:cNvSpPr/>
              <p:nvPr/>
            </p:nvSpPr>
            <p:spPr bwMode="auto">
              <a:xfrm>
                <a:off x="8392515" y="4823252"/>
                <a:ext cx="852640" cy="852640"/>
              </a:xfrm>
              <a:prstGeom prst="ellipse">
                <a:avLst/>
              </a:prstGeom>
              <a:solidFill>
                <a:schemeClr val="bg1"/>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sp>
            <p:nvSpPr>
              <p:cNvPr id="19" name="Oval 18"/>
              <p:cNvSpPr/>
              <p:nvPr/>
            </p:nvSpPr>
            <p:spPr bwMode="auto">
              <a:xfrm>
                <a:off x="8335770" y="4766507"/>
                <a:ext cx="966131" cy="966131"/>
              </a:xfrm>
              <a:prstGeom prst="ellipse">
                <a:avLst/>
              </a:prstGeom>
              <a:no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grpSp>
        <p:pic>
          <p:nvPicPr>
            <p:cNvPr id="10246" name="Picture 6" descr="Image result for stackexchange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6176" y="5482483"/>
              <a:ext cx="908077" cy="9080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p:cNvGrpSpPr/>
          <p:nvPr/>
        </p:nvGrpSpPr>
        <p:grpSpPr>
          <a:xfrm>
            <a:off x="1498660" y="5391009"/>
            <a:ext cx="914400" cy="914400"/>
            <a:chOff x="1401182" y="4138291"/>
            <a:chExt cx="2972879" cy="2973653"/>
          </a:xfrm>
        </p:grpSpPr>
        <p:grpSp>
          <p:nvGrpSpPr>
            <p:cNvPr id="22" name="Group 21"/>
            <p:cNvGrpSpPr/>
            <p:nvPr/>
          </p:nvGrpSpPr>
          <p:grpSpPr>
            <a:xfrm>
              <a:off x="1401182" y="4138291"/>
              <a:ext cx="2972879" cy="2973653"/>
              <a:chOff x="8311098" y="4748886"/>
              <a:chExt cx="966131" cy="966131"/>
            </a:xfrm>
          </p:grpSpPr>
          <p:sp>
            <p:nvSpPr>
              <p:cNvPr id="24" name="Oval 23"/>
              <p:cNvSpPr/>
              <p:nvPr/>
            </p:nvSpPr>
            <p:spPr bwMode="auto">
              <a:xfrm>
                <a:off x="8374642" y="4805383"/>
                <a:ext cx="852640" cy="852640"/>
              </a:xfrm>
              <a:prstGeom prst="ellipse">
                <a:avLst/>
              </a:prstGeom>
              <a:solidFill>
                <a:srgbClr val="9BBB5C"/>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sp>
            <p:nvSpPr>
              <p:cNvPr id="25" name="Oval 24"/>
              <p:cNvSpPr/>
              <p:nvPr/>
            </p:nvSpPr>
            <p:spPr bwMode="auto">
              <a:xfrm>
                <a:off x="8311098" y="4748886"/>
                <a:ext cx="966131" cy="966131"/>
              </a:xfrm>
              <a:prstGeom prst="ellipse">
                <a:avLst/>
              </a:prstGeom>
              <a:no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926" dirty="0">
                  <a:latin typeface="Calibri" charset="0"/>
                  <a:ea typeface="Calibri" charset="0"/>
                  <a:cs typeface="Calibri" charset="0"/>
                </a:endParaRPr>
              </a:p>
            </p:txBody>
          </p:sp>
        </p:grpSp>
        <p:pic>
          <p:nvPicPr>
            <p:cNvPr id="23" name="Picture 22" descr="opened4.emf"/>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241550" y="4904938"/>
              <a:ext cx="1365250" cy="1365250"/>
            </a:xfrm>
            <a:prstGeom prst="rect">
              <a:avLst/>
            </a:prstGeom>
          </p:spPr>
        </p:pic>
      </p:grpSp>
      <p:sp>
        <p:nvSpPr>
          <p:cNvPr id="27" name="Freeform 12"/>
          <p:cNvSpPr/>
          <p:nvPr/>
        </p:nvSpPr>
        <p:spPr bwMode="auto">
          <a:xfrm>
            <a:off x="3291643" y="5473419"/>
            <a:ext cx="7831282" cy="1032235"/>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7157" rIns="37157" spcCol="1270"/>
          <a:lstStyle/>
          <a:p>
            <a:pPr defTabSz="1155662">
              <a:lnSpc>
                <a:spcPct val="90000"/>
              </a:lnSpc>
              <a:spcAft>
                <a:spcPct val="35000"/>
              </a:spcAft>
              <a:defRPr/>
            </a:pPr>
            <a:r>
              <a:rPr lang="en-US" sz="4800" b="1" dirty="0">
                <a:solidFill>
                  <a:schemeClr val="tx1"/>
                </a:solidFill>
                <a:latin typeface="Calibri" charset="0"/>
                <a:ea typeface="Calibri" charset="0"/>
                <a:cs typeface="Calibri" charset="0"/>
              </a:rPr>
              <a:t>justin@ehrenhofer.org</a:t>
            </a:r>
          </a:p>
        </p:txBody>
      </p:sp>
    </p:spTree>
    <p:extLst>
      <p:ext uri="{BB962C8B-B14F-4D97-AF65-F5344CB8AC3E}">
        <p14:creationId xmlns:p14="http://schemas.microsoft.com/office/powerpoint/2010/main" val="325191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15" grpId="0"/>
      <p:bldP spid="20" grpId="0"/>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a:off x="1013366" y="4895034"/>
            <a:ext cx="3407471" cy="369332"/>
          </a:xfrm>
          <a:prstGeom prst="rect">
            <a:avLst/>
          </a:prstGeom>
          <a:noFill/>
        </p:spPr>
        <p:txBody>
          <a:bodyPr wrap="none" rtlCol="0">
            <a:spAutoFit/>
          </a:bodyPr>
          <a:lstStyle/>
          <a:p>
            <a:r>
              <a:rPr lang="en-US" dirty="0"/>
              <a:t>w3fn5ujfm3d3r975qjd35jrwd4k5q</a:t>
            </a:r>
          </a:p>
        </p:txBody>
      </p:sp>
      <p:sp>
        <p:nvSpPr>
          <p:cNvPr id="7" name="Flowchart: Delay 6">
            <a:extLst>
              <a:ext uri="{FF2B5EF4-FFF2-40B4-BE49-F238E27FC236}">
                <a16:creationId xmlns:a16="http://schemas.microsoft.com/office/drawing/2014/main" id="{F2E9A530-2D6A-4A36-BE7C-0953F4ED5B65}"/>
              </a:ext>
            </a:extLst>
          </p:cNvPr>
          <p:cNvSpPr/>
          <p:nvPr/>
        </p:nvSpPr>
        <p:spPr>
          <a:xfrm rot="16200000">
            <a:off x="3433754" y="3526917"/>
            <a:ext cx="1014046" cy="960120"/>
          </a:xfrm>
          <a:prstGeom prst="flowChartDelay">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EFED5D75-1A69-45CC-B7B1-5328559571FA}"/>
              </a:ext>
            </a:extLst>
          </p:cNvPr>
          <p:cNvSpPr/>
          <p:nvPr/>
        </p:nvSpPr>
        <p:spPr>
          <a:xfrm>
            <a:off x="3460717" y="2737955"/>
            <a:ext cx="960120" cy="960120"/>
          </a:xfrm>
          <a:prstGeom prst="ellipse">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Delay 39">
            <a:extLst>
              <a:ext uri="{FF2B5EF4-FFF2-40B4-BE49-F238E27FC236}">
                <a16:creationId xmlns:a16="http://schemas.microsoft.com/office/drawing/2014/main" id="{A29DFA2E-167C-4CB3-9F0A-F10159CB7350}"/>
              </a:ext>
            </a:extLst>
          </p:cNvPr>
          <p:cNvSpPr/>
          <p:nvPr/>
        </p:nvSpPr>
        <p:spPr>
          <a:xfrm rot="16200000">
            <a:off x="7741985" y="3521408"/>
            <a:ext cx="1014046" cy="960120"/>
          </a:xfrm>
          <a:prstGeom prst="flowChartDelay">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42477F78-8770-41D0-B949-61867212A69F}"/>
              </a:ext>
            </a:extLst>
          </p:cNvPr>
          <p:cNvSpPr/>
          <p:nvPr/>
        </p:nvSpPr>
        <p:spPr>
          <a:xfrm>
            <a:off x="7768948" y="2732446"/>
            <a:ext cx="960120" cy="960120"/>
          </a:xfrm>
          <a:prstGeom prst="ellipse">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62A91F0-0076-4EED-9B95-28B41BBDE1D9}"/>
              </a:ext>
            </a:extLst>
          </p:cNvPr>
          <p:cNvSpPr txBox="1"/>
          <p:nvPr/>
        </p:nvSpPr>
        <p:spPr>
          <a:xfrm>
            <a:off x="3664098" y="2347477"/>
            <a:ext cx="553357" cy="369332"/>
          </a:xfrm>
          <a:prstGeom prst="rect">
            <a:avLst/>
          </a:prstGeom>
          <a:noFill/>
        </p:spPr>
        <p:txBody>
          <a:bodyPr wrap="none" rtlCol="0">
            <a:spAutoFit/>
          </a:bodyPr>
          <a:lstStyle/>
          <a:p>
            <a:r>
              <a:rPr lang="en-US" dirty="0"/>
              <a:t>Bob</a:t>
            </a:r>
          </a:p>
        </p:txBody>
      </p:sp>
      <p:sp>
        <p:nvSpPr>
          <p:cNvPr id="42" name="TextBox 41">
            <a:extLst>
              <a:ext uri="{FF2B5EF4-FFF2-40B4-BE49-F238E27FC236}">
                <a16:creationId xmlns:a16="http://schemas.microsoft.com/office/drawing/2014/main" id="{7EFA21DD-2F23-4733-B438-7DA292D3F4B1}"/>
              </a:ext>
            </a:extLst>
          </p:cNvPr>
          <p:cNvSpPr txBox="1"/>
          <p:nvPr/>
        </p:nvSpPr>
        <p:spPr>
          <a:xfrm>
            <a:off x="7930651" y="2347477"/>
            <a:ext cx="636713" cy="369332"/>
          </a:xfrm>
          <a:prstGeom prst="rect">
            <a:avLst/>
          </a:prstGeom>
          <a:noFill/>
        </p:spPr>
        <p:txBody>
          <a:bodyPr wrap="none" rtlCol="0">
            <a:spAutoFit/>
          </a:bodyPr>
          <a:lstStyle/>
          <a:p>
            <a:r>
              <a:rPr lang="en-US" dirty="0"/>
              <a:t>Alice</a:t>
            </a:r>
          </a:p>
        </p:txBody>
      </p:sp>
      <p:sp>
        <p:nvSpPr>
          <p:cNvPr id="43" name="TextBox 42">
            <a:extLst>
              <a:ext uri="{FF2B5EF4-FFF2-40B4-BE49-F238E27FC236}">
                <a16:creationId xmlns:a16="http://schemas.microsoft.com/office/drawing/2014/main" id="{91E6D5B1-1A26-4085-9CC5-D2975A8FC41C}"/>
              </a:ext>
            </a:extLst>
          </p:cNvPr>
          <p:cNvSpPr txBox="1"/>
          <p:nvPr/>
        </p:nvSpPr>
        <p:spPr>
          <a:xfrm>
            <a:off x="7768948" y="4895034"/>
            <a:ext cx="3365473" cy="369332"/>
          </a:xfrm>
          <a:prstGeom prst="rect">
            <a:avLst/>
          </a:prstGeom>
          <a:noFill/>
        </p:spPr>
        <p:txBody>
          <a:bodyPr wrap="none" rtlCol="0">
            <a:spAutoFit/>
          </a:bodyPr>
          <a:lstStyle/>
          <a:p>
            <a:r>
              <a:rPr lang="en-US" dirty="0"/>
              <a:t>nftic5k8sf4j598wf357jw38956659</a:t>
            </a:r>
          </a:p>
        </p:txBody>
      </p:sp>
      <p:pic>
        <p:nvPicPr>
          <p:cNvPr id="44" name="Picture 43" descr="opened4.emf">
            <a:extLst>
              <a:ext uri="{FF2B5EF4-FFF2-40B4-BE49-F238E27FC236}">
                <a16:creationId xmlns:a16="http://schemas.microsoft.com/office/drawing/2014/main" id="{BD448274-56A2-4FC4-85A1-A620DB34F5FC}"/>
              </a:ext>
            </a:extLst>
          </p:cNvPr>
          <p:cNvPicPr>
            <a:picLocks noChangeAspect="1"/>
          </p:cNvPicPr>
          <p:nvPr/>
        </p:nvPicPr>
        <p:blipFill>
          <a:blip r:embed="rId3" cstate="email">
            <a:lum bright="-40000" contrast="-40000"/>
            <a:extLst>
              <a:ext uri="{28A0092B-C50C-407E-A947-70E740481C1C}">
                <a14:useLocalDpi xmlns:a14="http://schemas.microsoft.com/office/drawing/2010/main" val="0"/>
              </a:ext>
            </a:extLst>
          </a:blip>
          <a:stretch>
            <a:fillRect/>
          </a:stretch>
        </p:blipFill>
        <p:spPr>
          <a:xfrm>
            <a:off x="593442" y="4844551"/>
            <a:ext cx="419924" cy="419815"/>
          </a:xfrm>
          <a:prstGeom prst="rect">
            <a:avLst/>
          </a:prstGeom>
        </p:spPr>
      </p:pic>
      <p:pic>
        <p:nvPicPr>
          <p:cNvPr id="45" name="Picture 44" descr="opened4.emf">
            <a:extLst>
              <a:ext uri="{FF2B5EF4-FFF2-40B4-BE49-F238E27FC236}">
                <a16:creationId xmlns:a16="http://schemas.microsoft.com/office/drawing/2014/main" id="{8EB24FF1-133E-4D46-A909-27962C357E58}"/>
              </a:ext>
            </a:extLst>
          </p:cNvPr>
          <p:cNvPicPr>
            <a:picLocks noChangeAspect="1"/>
          </p:cNvPicPr>
          <p:nvPr/>
        </p:nvPicPr>
        <p:blipFill>
          <a:blip r:embed="rId3" cstate="email">
            <a:lum bright="-40000" contrast="-40000"/>
            <a:extLst>
              <a:ext uri="{28A0092B-C50C-407E-A947-70E740481C1C}">
                <a14:useLocalDpi xmlns:a14="http://schemas.microsoft.com/office/drawing/2010/main" val="0"/>
              </a:ext>
            </a:extLst>
          </a:blip>
          <a:stretch>
            <a:fillRect/>
          </a:stretch>
        </p:blipFill>
        <p:spPr>
          <a:xfrm>
            <a:off x="11134421" y="4844550"/>
            <a:ext cx="419924" cy="419815"/>
          </a:xfrm>
          <a:prstGeom prst="rect">
            <a:avLst/>
          </a:prstGeom>
        </p:spPr>
      </p:pic>
      <p:sp>
        <p:nvSpPr>
          <p:cNvPr id="46" name="Arrow: Right 45">
            <a:extLst>
              <a:ext uri="{FF2B5EF4-FFF2-40B4-BE49-F238E27FC236}">
                <a16:creationId xmlns:a16="http://schemas.microsoft.com/office/drawing/2014/main" id="{1ADE9701-7027-426E-9F73-173C8E72D3E8}"/>
              </a:ext>
            </a:extLst>
          </p:cNvPr>
          <p:cNvSpPr/>
          <p:nvPr/>
        </p:nvSpPr>
        <p:spPr>
          <a:xfrm>
            <a:off x="5488492" y="349444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5121B81F-4B8C-41EF-9C38-A4657FE923D7}"/>
              </a:ext>
            </a:extLst>
          </p:cNvPr>
          <p:cNvSpPr txBox="1"/>
          <p:nvPr/>
        </p:nvSpPr>
        <p:spPr>
          <a:xfrm>
            <a:off x="5656071" y="3027840"/>
            <a:ext cx="879856" cy="369332"/>
          </a:xfrm>
          <a:prstGeom prst="rect">
            <a:avLst/>
          </a:prstGeom>
          <a:noFill/>
        </p:spPr>
        <p:txBody>
          <a:bodyPr wrap="none" rtlCol="0">
            <a:spAutoFit/>
          </a:bodyPr>
          <a:lstStyle/>
          <a:p>
            <a:r>
              <a:rPr lang="en-US" dirty="0"/>
              <a:t>0.1 BTC</a:t>
            </a:r>
          </a:p>
        </p:txBody>
      </p:sp>
      <p:sp>
        <p:nvSpPr>
          <p:cNvPr id="10" name="Rectangle 9">
            <a:extLst>
              <a:ext uri="{FF2B5EF4-FFF2-40B4-BE49-F238E27FC236}">
                <a16:creationId xmlns:a16="http://schemas.microsoft.com/office/drawing/2014/main" id="{E0468E1A-6881-4C47-8E04-19A80D8A4007}"/>
              </a:ext>
            </a:extLst>
          </p:cNvPr>
          <p:cNvSpPr/>
          <p:nvPr/>
        </p:nvSpPr>
        <p:spPr>
          <a:xfrm>
            <a:off x="2904670" y="4113981"/>
            <a:ext cx="393691" cy="393691"/>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B2D761F-8776-479B-8833-5ECDAB868F68}"/>
              </a:ext>
            </a:extLst>
          </p:cNvPr>
          <p:cNvSpPr/>
          <p:nvPr/>
        </p:nvSpPr>
        <p:spPr>
          <a:xfrm>
            <a:off x="2904670" y="3689551"/>
            <a:ext cx="393691" cy="393691"/>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C292F4D-DA8B-45D3-A937-69C405552058}"/>
              </a:ext>
            </a:extLst>
          </p:cNvPr>
          <p:cNvSpPr/>
          <p:nvPr/>
        </p:nvSpPr>
        <p:spPr>
          <a:xfrm>
            <a:off x="2904669" y="3265121"/>
            <a:ext cx="393691" cy="393691"/>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6DE8506-8B33-484F-B9BB-3EA4499D5F94}"/>
              </a:ext>
            </a:extLst>
          </p:cNvPr>
          <p:cNvSpPr/>
          <p:nvPr/>
        </p:nvSpPr>
        <p:spPr>
          <a:xfrm>
            <a:off x="2904669" y="2840691"/>
            <a:ext cx="393691" cy="393691"/>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12" descr="Image result for bitcoin">
            <a:extLst>
              <a:ext uri="{FF2B5EF4-FFF2-40B4-BE49-F238E27FC236}">
                <a16:creationId xmlns:a16="http://schemas.microsoft.com/office/drawing/2014/main" id="{B978B949-AAE9-4C4C-B899-E167F1C6C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9824" y="-14176"/>
            <a:ext cx="5172352" cy="2586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3780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91667E-6 -4.07407E-6 L 0.24544 0.16135 " pathEditMode="relative" rAng="0" ptsTypes="AA">
                                      <p:cBhvr>
                                        <p:cTn id="6" dur="2000" fill="hold"/>
                                        <p:tgtEl>
                                          <p:spTgt spid="50"/>
                                        </p:tgtEl>
                                        <p:attrNameLst>
                                          <p:attrName>ppt_x</p:attrName>
                                          <p:attrName>ppt_y</p:attrName>
                                        </p:attrNameLst>
                                      </p:cBhvr>
                                      <p:rCtr x="12266" y="80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a:off x="1013366" y="4895034"/>
            <a:ext cx="3407471" cy="369332"/>
          </a:xfrm>
          <a:prstGeom prst="rect">
            <a:avLst/>
          </a:prstGeom>
          <a:noFill/>
        </p:spPr>
        <p:txBody>
          <a:bodyPr wrap="none" rtlCol="0">
            <a:spAutoFit/>
          </a:bodyPr>
          <a:lstStyle/>
          <a:p>
            <a:r>
              <a:rPr lang="en-US" dirty="0"/>
              <a:t>w3fn5ujfm3d3r975qjd35jrwd4k5q</a:t>
            </a:r>
          </a:p>
        </p:txBody>
      </p:sp>
      <p:sp>
        <p:nvSpPr>
          <p:cNvPr id="7" name="Flowchart: Delay 6">
            <a:extLst>
              <a:ext uri="{FF2B5EF4-FFF2-40B4-BE49-F238E27FC236}">
                <a16:creationId xmlns:a16="http://schemas.microsoft.com/office/drawing/2014/main" id="{F2E9A530-2D6A-4A36-BE7C-0953F4ED5B65}"/>
              </a:ext>
            </a:extLst>
          </p:cNvPr>
          <p:cNvSpPr/>
          <p:nvPr/>
        </p:nvSpPr>
        <p:spPr>
          <a:xfrm rot="16200000">
            <a:off x="3433754" y="3526917"/>
            <a:ext cx="1014046" cy="960120"/>
          </a:xfrm>
          <a:prstGeom prst="flowChartDelay">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EFED5D75-1A69-45CC-B7B1-5328559571FA}"/>
              </a:ext>
            </a:extLst>
          </p:cNvPr>
          <p:cNvSpPr/>
          <p:nvPr/>
        </p:nvSpPr>
        <p:spPr>
          <a:xfrm>
            <a:off x="3460717" y="2737955"/>
            <a:ext cx="960120" cy="960120"/>
          </a:xfrm>
          <a:prstGeom prst="ellipse">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Delay 39">
            <a:extLst>
              <a:ext uri="{FF2B5EF4-FFF2-40B4-BE49-F238E27FC236}">
                <a16:creationId xmlns:a16="http://schemas.microsoft.com/office/drawing/2014/main" id="{A29DFA2E-167C-4CB3-9F0A-F10159CB7350}"/>
              </a:ext>
            </a:extLst>
          </p:cNvPr>
          <p:cNvSpPr/>
          <p:nvPr/>
        </p:nvSpPr>
        <p:spPr>
          <a:xfrm rot="16200000">
            <a:off x="7741985" y="3521408"/>
            <a:ext cx="1014046" cy="960120"/>
          </a:xfrm>
          <a:prstGeom prst="flowChartDelay">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42477F78-8770-41D0-B949-61867212A69F}"/>
              </a:ext>
            </a:extLst>
          </p:cNvPr>
          <p:cNvSpPr/>
          <p:nvPr/>
        </p:nvSpPr>
        <p:spPr>
          <a:xfrm>
            <a:off x="7768948" y="2732446"/>
            <a:ext cx="960120" cy="960120"/>
          </a:xfrm>
          <a:prstGeom prst="ellipse">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62A91F0-0076-4EED-9B95-28B41BBDE1D9}"/>
              </a:ext>
            </a:extLst>
          </p:cNvPr>
          <p:cNvSpPr txBox="1"/>
          <p:nvPr/>
        </p:nvSpPr>
        <p:spPr>
          <a:xfrm>
            <a:off x="3664098" y="2347477"/>
            <a:ext cx="553357" cy="369332"/>
          </a:xfrm>
          <a:prstGeom prst="rect">
            <a:avLst/>
          </a:prstGeom>
          <a:noFill/>
        </p:spPr>
        <p:txBody>
          <a:bodyPr wrap="none" rtlCol="0">
            <a:spAutoFit/>
          </a:bodyPr>
          <a:lstStyle/>
          <a:p>
            <a:r>
              <a:rPr lang="en-US" dirty="0"/>
              <a:t>Bob</a:t>
            </a:r>
          </a:p>
        </p:txBody>
      </p:sp>
      <p:sp>
        <p:nvSpPr>
          <p:cNvPr id="42" name="TextBox 41">
            <a:extLst>
              <a:ext uri="{FF2B5EF4-FFF2-40B4-BE49-F238E27FC236}">
                <a16:creationId xmlns:a16="http://schemas.microsoft.com/office/drawing/2014/main" id="{7EFA21DD-2F23-4733-B438-7DA292D3F4B1}"/>
              </a:ext>
            </a:extLst>
          </p:cNvPr>
          <p:cNvSpPr txBox="1"/>
          <p:nvPr/>
        </p:nvSpPr>
        <p:spPr>
          <a:xfrm>
            <a:off x="7930651" y="2347477"/>
            <a:ext cx="636713" cy="369332"/>
          </a:xfrm>
          <a:prstGeom prst="rect">
            <a:avLst/>
          </a:prstGeom>
          <a:noFill/>
        </p:spPr>
        <p:txBody>
          <a:bodyPr wrap="none" rtlCol="0">
            <a:spAutoFit/>
          </a:bodyPr>
          <a:lstStyle/>
          <a:p>
            <a:r>
              <a:rPr lang="en-US" dirty="0"/>
              <a:t>Alice</a:t>
            </a:r>
          </a:p>
        </p:txBody>
      </p:sp>
      <p:sp>
        <p:nvSpPr>
          <p:cNvPr id="43" name="TextBox 42">
            <a:extLst>
              <a:ext uri="{FF2B5EF4-FFF2-40B4-BE49-F238E27FC236}">
                <a16:creationId xmlns:a16="http://schemas.microsoft.com/office/drawing/2014/main" id="{91E6D5B1-1A26-4085-9CC5-D2975A8FC41C}"/>
              </a:ext>
            </a:extLst>
          </p:cNvPr>
          <p:cNvSpPr txBox="1"/>
          <p:nvPr/>
        </p:nvSpPr>
        <p:spPr>
          <a:xfrm>
            <a:off x="7768948" y="4895034"/>
            <a:ext cx="3365473" cy="369332"/>
          </a:xfrm>
          <a:prstGeom prst="rect">
            <a:avLst/>
          </a:prstGeom>
          <a:noFill/>
        </p:spPr>
        <p:txBody>
          <a:bodyPr wrap="none" rtlCol="0">
            <a:spAutoFit/>
          </a:bodyPr>
          <a:lstStyle/>
          <a:p>
            <a:r>
              <a:rPr lang="en-US" dirty="0"/>
              <a:t>nftic5k8sf4j598wf357jw38956659</a:t>
            </a:r>
          </a:p>
        </p:txBody>
      </p:sp>
      <p:pic>
        <p:nvPicPr>
          <p:cNvPr id="44" name="Picture 43" descr="opened4.emf">
            <a:extLst>
              <a:ext uri="{FF2B5EF4-FFF2-40B4-BE49-F238E27FC236}">
                <a16:creationId xmlns:a16="http://schemas.microsoft.com/office/drawing/2014/main" id="{BD448274-56A2-4FC4-85A1-A620DB34F5FC}"/>
              </a:ext>
            </a:extLst>
          </p:cNvPr>
          <p:cNvPicPr>
            <a:picLocks noChangeAspect="1"/>
          </p:cNvPicPr>
          <p:nvPr/>
        </p:nvPicPr>
        <p:blipFill>
          <a:blip r:embed="rId3" cstate="email">
            <a:lum bright="-40000" contrast="-40000"/>
            <a:extLst>
              <a:ext uri="{28A0092B-C50C-407E-A947-70E740481C1C}">
                <a14:useLocalDpi xmlns:a14="http://schemas.microsoft.com/office/drawing/2010/main" val="0"/>
              </a:ext>
            </a:extLst>
          </a:blip>
          <a:stretch>
            <a:fillRect/>
          </a:stretch>
        </p:blipFill>
        <p:spPr>
          <a:xfrm>
            <a:off x="593442" y="4844551"/>
            <a:ext cx="419924" cy="419815"/>
          </a:xfrm>
          <a:prstGeom prst="rect">
            <a:avLst/>
          </a:prstGeom>
        </p:spPr>
      </p:pic>
      <p:pic>
        <p:nvPicPr>
          <p:cNvPr id="45" name="Picture 44" descr="opened4.emf">
            <a:extLst>
              <a:ext uri="{FF2B5EF4-FFF2-40B4-BE49-F238E27FC236}">
                <a16:creationId xmlns:a16="http://schemas.microsoft.com/office/drawing/2014/main" id="{8EB24FF1-133E-4D46-A909-27962C357E58}"/>
              </a:ext>
            </a:extLst>
          </p:cNvPr>
          <p:cNvPicPr>
            <a:picLocks noChangeAspect="1"/>
          </p:cNvPicPr>
          <p:nvPr/>
        </p:nvPicPr>
        <p:blipFill>
          <a:blip r:embed="rId3" cstate="email">
            <a:lum bright="-40000" contrast="-40000"/>
            <a:extLst>
              <a:ext uri="{28A0092B-C50C-407E-A947-70E740481C1C}">
                <a14:useLocalDpi xmlns:a14="http://schemas.microsoft.com/office/drawing/2010/main" val="0"/>
              </a:ext>
            </a:extLst>
          </a:blip>
          <a:stretch>
            <a:fillRect/>
          </a:stretch>
        </p:blipFill>
        <p:spPr>
          <a:xfrm>
            <a:off x="11134421" y="4844550"/>
            <a:ext cx="419924" cy="419815"/>
          </a:xfrm>
          <a:prstGeom prst="rect">
            <a:avLst/>
          </a:prstGeom>
        </p:spPr>
      </p:pic>
      <p:sp>
        <p:nvSpPr>
          <p:cNvPr id="46" name="Arrow: Right 45">
            <a:extLst>
              <a:ext uri="{FF2B5EF4-FFF2-40B4-BE49-F238E27FC236}">
                <a16:creationId xmlns:a16="http://schemas.microsoft.com/office/drawing/2014/main" id="{1ADE9701-7027-426E-9F73-173C8E72D3E8}"/>
              </a:ext>
            </a:extLst>
          </p:cNvPr>
          <p:cNvSpPr/>
          <p:nvPr/>
        </p:nvSpPr>
        <p:spPr>
          <a:xfrm>
            <a:off x="5488492" y="3494445"/>
            <a:ext cx="1215015" cy="44586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5121B81F-4B8C-41EF-9C38-A4657FE923D7}"/>
              </a:ext>
            </a:extLst>
          </p:cNvPr>
          <p:cNvSpPr txBox="1"/>
          <p:nvPr/>
        </p:nvSpPr>
        <p:spPr>
          <a:xfrm>
            <a:off x="5656071" y="3027840"/>
            <a:ext cx="879856" cy="369332"/>
          </a:xfrm>
          <a:prstGeom prst="rect">
            <a:avLst/>
          </a:prstGeom>
          <a:noFill/>
        </p:spPr>
        <p:txBody>
          <a:bodyPr wrap="none" rtlCol="0">
            <a:spAutoFit/>
          </a:bodyPr>
          <a:lstStyle/>
          <a:p>
            <a:r>
              <a:rPr lang="en-US" dirty="0"/>
              <a:t>0.1 BTC</a:t>
            </a:r>
          </a:p>
        </p:txBody>
      </p:sp>
      <p:sp>
        <p:nvSpPr>
          <p:cNvPr id="10" name="Rectangle 9">
            <a:extLst>
              <a:ext uri="{FF2B5EF4-FFF2-40B4-BE49-F238E27FC236}">
                <a16:creationId xmlns:a16="http://schemas.microsoft.com/office/drawing/2014/main" id="{E0468E1A-6881-4C47-8E04-19A80D8A4007}"/>
              </a:ext>
            </a:extLst>
          </p:cNvPr>
          <p:cNvSpPr/>
          <p:nvPr/>
        </p:nvSpPr>
        <p:spPr>
          <a:xfrm>
            <a:off x="2904670" y="4113981"/>
            <a:ext cx="393691" cy="393691"/>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B2D761F-8776-479B-8833-5ECDAB868F68}"/>
              </a:ext>
            </a:extLst>
          </p:cNvPr>
          <p:cNvSpPr/>
          <p:nvPr/>
        </p:nvSpPr>
        <p:spPr>
          <a:xfrm>
            <a:off x="2904670" y="3689551"/>
            <a:ext cx="393691" cy="393691"/>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C292F4D-DA8B-45D3-A937-69C405552058}"/>
              </a:ext>
            </a:extLst>
          </p:cNvPr>
          <p:cNvSpPr/>
          <p:nvPr/>
        </p:nvSpPr>
        <p:spPr>
          <a:xfrm>
            <a:off x="2904669" y="3265121"/>
            <a:ext cx="393691" cy="393691"/>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4726BA5-ABF6-417F-9776-244CABD31B27}"/>
              </a:ext>
            </a:extLst>
          </p:cNvPr>
          <p:cNvSpPr/>
          <p:nvPr/>
        </p:nvSpPr>
        <p:spPr>
          <a:xfrm>
            <a:off x="5898047" y="3940312"/>
            <a:ext cx="393691" cy="393691"/>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12" descr="Image result for bitcoin">
            <a:extLst>
              <a:ext uri="{FF2B5EF4-FFF2-40B4-BE49-F238E27FC236}">
                <a16:creationId xmlns:a16="http://schemas.microsoft.com/office/drawing/2014/main" id="{6D79794A-12A5-4E50-AB6C-CA6F57CB25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9824" y="-14176"/>
            <a:ext cx="5172352" cy="2586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774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2.08333E-7 -7.40741E-7 L 0.24622 0.02477 " pathEditMode="relative" rAng="0" ptsTypes="AA">
                                      <p:cBhvr>
                                        <p:cTn id="6" dur="2000" fill="hold"/>
                                        <p:tgtEl>
                                          <p:spTgt spid="19"/>
                                        </p:tgtEl>
                                        <p:attrNameLst>
                                          <p:attrName>ppt_x</p:attrName>
                                          <p:attrName>ppt_y</p:attrName>
                                        </p:attrNameLst>
                                      </p:cBhvr>
                                      <p:rCtr x="12305" y="122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12192001" cy="6858000"/>
          </a:xfrm>
          <a:prstGeom prst="rect">
            <a:avLst/>
          </a:prstGeom>
        </p:spPr>
      </p:pic>
      <p:sp>
        <p:nvSpPr>
          <p:cNvPr id="4" name="Oval 3"/>
          <p:cNvSpPr/>
          <p:nvPr/>
        </p:nvSpPr>
        <p:spPr>
          <a:xfrm>
            <a:off x="2801677" y="248110"/>
            <a:ext cx="6588643" cy="1559591"/>
          </a:xfrm>
          <a:prstGeom prst="ellipse">
            <a:avLst/>
          </a:prstGeom>
          <a:gradFill flip="none" rotWithShape="1">
            <a:gsLst>
              <a:gs pos="0">
                <a:schemeClr val="tx1"/>
              </a:gs>
              <a:gs pos="100000">
                <a:srgbClr val="183457">
                  <a:alpha val="60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solidFill>
                  <a:srgbClr val="FFFFFF"/>
                </a:solidFill>
              </a:rPr>
              <a:t>Bitcoin is NOT private!</a:t>
            </a:r>
          </a:p>
        </p:txBody>
      </p:sp>
      <p:sp>
        <p:nvSpPr>
          <p:cNvPr id="5" name="Rectangle 4"/>
          <p:cNvSpPr/>
          <p:nvPr/>
        </p:nvSpPr>
        <p:spPr>
          <a:xfrm>
            <a:off x="11493795" y="5560828"/>
            <a:ext cx="698205" cy="999460"/>
          </a:xfrm>
          <a:prstGeom prst="rect">
            <a:avLst/>
          </a:prstGeom>
          <a:solidFill>
            <a:srgbClr val="1834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06326" y="5727190"/>
            <a:ext cx="1201481" cy="1130810"/>
          </a:xfrm>
          <a:prstGeom prst="rect">
            <a:avLst/>
          </a:prstGeom>
        </p:spPr>
      </p:pic>
    </p:spTree>
    <p:extLst>
      <p:ext uri="{BB962C8B-B14F-4D97-AF65-F5344CB8AC3E}">
        <p14:creationId xmlns:p14="http://schemas.microsoft.com/office/powerpoint/2010/main" val="3972973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3BA9D-FBCB-4C96-93E3-A176A2234ADE}"/>
              </a:ext>
            </a:extLst>
          </p:cNvPr>
          <p:cNvSpPr>
            <a:spLocks noGrp="1"/>
          </p:cNvSpPr>
          <p:nvPr>
            <p:ph type="title"/>
          </p:nvPr>
        </p:nvSpPr>
        <p:spPr>
          <a:xfrm>
            <a:off x="838200" y="365125"/>
            <a:ext cx="10515600" cy="1325563"/>
          </a:xfrm>
        </p:spPr>
        <p:txBody>
          <a:bodyPr/>
          <a:lstStyle/>
          <a:p>
            <a:pPr algn="ctr"/>
            <a:r>
              <a:rPr lang="en-US" b="1" dirty="0"/>
              <a:t>Why Privacy Matters</a:t>
            </a:r>
          </a:p>
        </p:txBody>
      </p:sp>
    </p:spTree>
    <p:extLst>
      <p:ext uri="{BB962C8B-B14F-4D97-AF65-F5344CB8AC3E}">
        <p14:creationId xmlns:p14="http://schemas.microsoft.com/office/powerpoint/2010/main" val="2027275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p:cNvGrpSpPr/>
          <p:nvPr/>
        </p:nvGrpSpPr>
        <p:grpSpPr>
          <a:xfrm>
            <a:off x="8761038" y="2562787"/>
            <a:ext cx="683478" cy="685460"/>
            <a:chOff x="8070456" y="1782897"/>
            <a:chExt cx="683478" cy="685460"/>
          </a:xfrm>
        </p:grpSpPr>
        <p:pic>
          <p:nvPicPr>
            <p:cNvPr id="59"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6" descr="Image result for bitcoin"/>
            <p:cNvPicPr>
              <a:picLocks noChangeAspect="1" noChangeArrowheads="1"/>
            </p:cNvPicPr>
            <p:nvPr/>
          </p:nvPicPr>
          <p:blipFill rotWithShape="1">
            <a:blip r:embed="rId4">
              <a:duotone>
                <a:prstClr val="black"/>
                <a:schemeClr val="accent4">
                  <a:tint val="45000"/>
                  <a:satMod val="400000"/>
                </a:schemeClr>
              </a:duotone>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 descr="Image result for bitcoin"/>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Image result for bitcoin"/>
            <p:cNvPicPr>
              <a:picLocks noChangeAspect="1" noChangeArrowheads="1"/>
            </p:cNvPicPr>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 name="Group 68"/>
          <p:cNvGrpSpPr/>
          <p:nvPr/>
        </p:nvGrpSpPr>
        <p:grpSpPr>
          <a:xfrm>
            <a:off x="8758691" y="3502047"/>
            <a:ext cx="683478" cy="685460"/>
            <a:chOff x="8070456" y="1782897"/>
            <a:chExt cx="683478" cy="685460"/>
          </a:xfrm>
        </p:grpSpPr>
        <p:pic>
          <p:nvPicPr>
            <p:cNvPr id="70"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Image result for bitcoin"/>
            <p:cNvPicPr>
              <a:picLocks noChangeAspect="1" noChangeArrowheads="1"/>
            </p:cNvPicPr>
            <p:nvPr/>
          </p:nvPicPr>
          <p:blipFill rotWithShape="1">
            <a:blip r:embed="rId4">
              <a:duotone>
                <a:prstClr val="black"/>
                <a:schemeClr val="accent6">
                  <a:tint val="45000"/>
                  <a:satMod val="400000"/>
                </a:schemeClr>
              </a:duotone>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6" descr="Image result for bitcoin"/>
            <p:cNvPicPr>
              <a:picLocks noChangeAspect="1" noChangeArrowheads="1"/>
            </p:cNvPicPr>
            <p:nvPr/>
          </p:nvPicPr>
          <p:blipFill rotWithShape="1">
            <a:blip r:embed="rId5">
              <a:duotone>
                <a:prstClr val="black"/>
                <a:schemeClr val="accent1">
                  <a:tint val="45000"/>
                  <a:satMod val="400000"/>
                </a:schemeClr>
              </a:duotone>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6" descr="Image result for bitcoin"/>
            <p:cNvPicPr>
              <a:picLocks noChangeAspect="1" noChangeArrowheads="1"/>
            </p:cNvPicPr>
            <p:nvPr/>
          </p:nvPicPr>
          <p:blipFill rotWithShape="1">
            <a:blip r:embed="rId6">
              <a:duotone>
                <a:prstClr val="black"/>
                <a:schemeClr val="accent4">
                  <a:tint val="45000"/>
                  <a:satMod val="400000"/>
                </a:schemeClr>
              </a:duotone>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Group 73"/>
          <p:cNvGrpSpPr/>
          <p:nvPr/>
        </p:nvGrpSpPr>
        <p:grpSpPr>
          <a:xfrm>
            <a:off x="8070456" y="4271683"/>
            <a:ext cx="683478" cy="685460"/>
            <a:chOff x="8070456" y="1782897"/>
            <a:chExt cx="683478" cy="685460"/>
          </a:xfrm>
        </p:grpSpPr>
        <p:pic>
          <p:nvPicPr>
            <p:cNvPr id="75"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6" descr="Image result for bitcoin"/>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6" descr="Image result for bitcoin"/>
            <p:cNvPicPr>
              <a:picLocks noChangeAspect="1" noChangeArrowheads="1"/>
            </p:cNvPicPr>
            <p:nvPr/>
          </p:nvPicPr>
          <p:blipFill rotWithShape="1">
            <a:blip r:embed="rId5">
              <a:duotone>
                <a:prstClr val="black"/>
                <a:schemeClr val="accent4">
                  <a:tint val="45000"/>
                  <a:satMod val="400000"/>
                </a:schemeClr>
              </a:duotone>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6" descr="Image result for bitcoin"/>
            <p:cNvPicPr>
              <a:picLocks noChangeAspect="1" noChangeArrowheads="1"/>
            </p:cNvPicPr>
            <p:nvPr/>
          </p:nvPicPr>
          <p:blipFill rotWithShape="1">
            <a:blip r:embed="rId6">
              <a:duotone>
                <a:prstClr val="black"/>
                <a:schemeClr val="accent6">
                  <a:tint val="45000"/>
                  <a:satMod val="400000"/>
                </a:schemeClr>
              </a:duotone>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6" name="Straight Connector 55"/>
          <p:cNvCxnSpPr/>
          <p:nvPr/>
        </p:nvCxnSpPr>
        <p:spPr>
          <a:xfrm>
            <a:off x="1788689" y="336446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1" name="Cloud 30"/>
          <p:cNvSpPr/>
          <p:nvPr/>
        </p:nvSpPr>
        <p:spPr>
          <a:xfrm>
            <a:off x="3542701" y="4721842"/>
            <a:ext cx="5138667" cy="2662991"/>
          </a:xfrm>
          <a:prstGeom prst="cloud">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t>People Started Adding Tools to Bitcoin</a:t>
            </a:r>
          </a:p>
        </p:txBody>
      </p:sp>
      <p:sp>
        <p:nvSpPr>
          <p:cNvPr id="4" name="Flowchart: Manual Operation 3"/>
          <p:cNvSpPr/>
          <p:nvPr/>
        </p:nvSpPr>
        <p:spPr>
          <a:xfrm rot="10800000">
            <a:off x="4569564" y="4957010"/>
            <a:ext cx="3052868" cy="1155029"/>
          </a:xfrm>
          <a:prstGeom prst="flowChartManualOperation">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743072" y="5127206"/>
            <a:ext cx="705852" cy="7058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Alternate Process 8"/>
          <p:cNvSpPr/>
          <p:nvPr/>
        </p:nvSpPr>
        <p:spPr>
          <a:xfrm rot="2208729">
            <a:off x="5823284" y="5432006"/>
            <a:ext cx="545429" cy="96253"/>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638797" y="2057935"/>
            <a:ext cx="9144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descr="Image result for bitco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566" y="1780790"/>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bitcoin"/>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756291" y="2564205"/>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result for bitcoin"/>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756290" y="3503478"/>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Image result for bitcoin"/>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3527566" y="4274385"/>
            <a:ext cx="682625" cy="68262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569563" y="6128082"/>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655532" y="6224094"/>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4569563" y="6502986"/>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655532" y="6598998"/>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123319" y="6245129"/>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123319" y="6615694"/>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1804733" y="4226258"/>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804730" y="253128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Flowchart: Alternate Process 4"/>
          <p:cNvSpPr/>
          <p:nvPr/>
        </p:nvSpPr>
        <p:spPr>
          <a:xfrm>
            <a:off x="5237746" y="2149642"/>
            <a:ext cx="1716505" cy="2807368"/>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761175">
            <a:off x="4239905" y="2512135"/>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19869766">
            <a:off x="4238525" y="4153227"/>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495292">
            <a:off x="3523712" y="3000685"/>
            <a:ext cx="155448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21140983">
            <a:off x="3512328" y="3584434"/>
            <a:ext cx="155448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rot="9270913" flipH="1">
            <a:off x="7121987" y="2516237"/>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rot="12417004" flipH="1">
            <a:off x="7120607" y="4153225"/>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rot="10267143" flipH="1">
            <a:off x="7161609" y="2984972"/>
            <a:ext cx="155448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rot="11358295" flipH="1">
            <a:off x="7150225" y="3587771"/>
            <a:ext cx="155448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20560" y="468057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720560" y="446164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721176" y="423659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21176" y="4020735"/>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588491" y="3796883"/>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716995" y="357043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716995" y="335150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717611" y="3126454"/>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717611" y="2910596"/>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6584926" y="2686744"/>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6716995" y="2473527"/>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181597" y="2110950"/>
            <a:ext cx="18288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8070456" y="1782897"/>
            <a:ext cx="683478" cy="685460"/>
            <a:chOff x="8070456" y="1782897"/>
            <a:chExt cx="683478" cy="685460"/>
          </a:xfrm>
        </p:grpSpPr>
        <p:pic>
          <p:nvPicPr>
            <p:cNvPr id="17"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Image result for bitcoin"/>
            <p:cNvPicPr>
              <a:picLocks noChangeAspect="1" noChangeArrowheads="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descr="Image result for bitcoin"/>
            <p:cNvPicPr>
              <a:picLocks noChangeAspect="1" noChangeArrowheads="1"/>
            </p:cNvPicPr>
            <p:nvPr/>
          </p:nvPicPr>
          <p:blipFill rotWithShape="1">
            <a:blip r:embed="rId5">
              <a:duotone>
                <a:prstClr val="black"/>
                <a:schemeClr val="accent6">
                  <a:tint val="45000"/>
                  <a:satMod val="400000"/>
                </a:schemeClr>
              </a:duotone>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6" descr="Image result for bitcoin"/>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39691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fade">
                                      <p:cBhvr>
                                        <p:cTn id="47" dur="500"/>
                                        <p:tgtEl>
                                          <p:spTgt spid="5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fade">
                                      <p:cBhvr>
                                        <p:cTn id="56" dur="500"/>
                                        <p:tgtEl>
                                          <p:spTgt spid="4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fade">
                                      <p:cBhvr>
                                        <p:cTn id="62" dur="500"/>
                                        <p:tgtEl>
                                          <p:spTgt spid="4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fade">
                                      <p:cBhvr>
                                        <p:cTn id="65" dur="500"/>
                                        <p:tgtEl>
                                          <p:spTgt spid="4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4"/>
                                        </p:tgtEl>
                                        <p:attrNameLst>
                                          <p:attrName>style.visibility</p:attrName>
                                        </p:attrNameLst>
                                      </p:cBhvr>
                                      <p:to>
                                        <p:strVal val="visible"/>
                                      </p:to>
                                    </p:set>
                                    <p:animEffect transition="in" filter="fade">
                                      <p:cBhvr>
                                        <p:cTn id="68" dur="500"/>
                                        <p:tgtEl>
                                          <p:spTgt spid="4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500"/>
                                        <p:tgtEl>
                                          <p:spTgt spid="5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7"/>
                                        </p:tgtEl>
                                        <p:attrNameLst>
                                          <p:attrName>style.visibility</p:attrName>
                                        </p:attrNameLst>
                                      </p:cBhvr>
                                      <p:to>
                                        <p:strVal val="visible"/>
                                      </p:to>
                                    </p:set>
                                    <p:animEffect transition="in" filter="fade">
                                      <p:cBhvr>
                                        <p:cTn id="74" dur="500"/>
                                        <p:tgtEl>
                                          <p:spTgt spid="5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fade">
                                      <p:cBhvr>
                                        <p:cTn id="77" dur="500"/>
                                        <p:tgtEl>
                                          <p:spTgt spid="5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500"/>
                                        <p:tgtEl>
                                          <p:spTgt spid="53"/>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3078"/>
                                        </p:tgtEl>
                                        <p:attrNameLst>
                                          <p:attrName>style.visibility</p:attrName>
                                        </p:attrNameLst>
                                      </p:cBhvr>
                                      <p:to>
                                        <p:strVal val="visible"/>
                                      </p:to>
                                    </p:set>
                                    <p:animEffect transition="in" filter="fade">
                                      <p:cBhvr>
                                        <p:cTn id="85" dur="500"/>
                                        <p:tgtEl>
                                          <p:spTgt spid="3078"/>
                                        </p:tgtEl>
                                      </p:cBhvr>
                                    </p:animEffect>
                                  </p:childTnLst>
                                </p:cTn>
                              </p:par>
                              <p:par>
                                <p:cTn id="86" presetID="10" presetClass="entr" presetSubtype="0" fill="hold" nodeType="withEffect">
                                  <p:stCondLst>
                                    <p:cond delay="0"/>
                                  </p:stCondLst>
                                  <p:childTnLst>
                                    <p:set>
                                      <p:cBhvr>
                                        <p:cTn id="87" dur="1" fill="hold">
                                          <p:stCondLst>
                                            <p:cond delay="0"/>
                                          </p:stCondLst>
                                        </p:cTn>
                                        <p:tgtEl>
                                          <p:spTgt spid="14"/>
                                        </p:tgtEl>
                                        <p:attrNameLst>
                                          <p:attrName>style.visibility</p:attrName>
                                        </p:attrNameLst>
                                      </p:cBhvr>
                                      <p:to>
                                        <p:strVal val="visible"/>
                                      </p:to>
                                    </p:set>
                                    <p:animEffect transition="in" filter="fade">
                                      <p:cBhvr>
                                        <p:cTn id="88" dur="500"/>
                                        <p:tgtEl>
                                          <p:spTgt spid="14"/>
                                        </p:tgtEl>
                                      </p:cBhvr>
                                    </p:animEffect>
                                  </p:childTnLst>
                                </p:cTn>
                              </p:par>
                              <p:par>
                                <p:cTn id="89" presetID="10" presetClass="entr" presetSubtype="0" fill="hold" nodeType="with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500"/>
                                        <p:tgtEl>
                                          <p:spTgt spid="15"/>
                                        </p:tgtEl>
                                      </p:cBhvr>
                                    </p:animEffect>
                                  </p:childTnLst>
                                </p:cTn>
                              </p:par>
                              <p:par>
                                <p:cTn id="92" presetID="10" presetClass="entr" presetSubtype="0" fill="hold" nodeType="withEffect">
                                  <p:stCondLst>
                                    <p:cond delay="0"/>
                                  </p:stCondLst>
                                  <p:childTnLst>
                                    <p:set>
                                      <p:cBhvr>
                                        <p:cTn id="93" dur="1" fill="hold">
                                          <p:stCondLst>
                                            <p:cond delay="0"/>
                                          </p:stCondLst>
                                        </p:cTn>
                                        <p:tgtEl>
                                          <p:spTgt spid="16"/>
                                        </p:tgtEl>
                                        <p:attrNameLst>
                                          <p:attrName>style.visibility</p:attrName>
                                        </p:attrNameLst>
                                      </p:cBhvr>
                                      <p:to>
                                        <p:strVal val="visible"/>
                                      </p:to>
                                    </p:set>
                                    <p:animEffect transition="in" filter="fade">
                                      <p:cBhvr>
                                        <p:cTn id="94" dur="500"/>
                                        <p:tgtEl>
                                          <p:spTgt spid="16"/>
                                        </p:tgtEl>
                                      </p:cBhvr>
                                    </p:animEffect>
                                  </p:childTnLst>
                                </p:cTn>
                              </p:par>
                            </p:childTnLst>
                          </p:cTn>
                        </p:par>
                        <p:par>
                          <p:cTn id="95" fill="hold">
                            <p:stCondLst>
                              <p:cond delay="500"/>
                            </p:stCondLst>
                            <p:childTnLst>
                              <p:par>
                                <p:cTn id="96" presetID="22" presetClass="entr" presetSubtype="8" fill="hold" nodeType="afterEffect">
                                  <p:stCondLst>
                                    <p:cond delay="0"/>
                                  </p:stCondLst>
                                  <p:childTnLst>
                                    <p:set>
                                      <p:cBhvr>
                                        <p:cTn id="97" dur="1" fill="hold">
                                          <p:stCondLst>
                                            <p:cond delay="0"/>
                                          </p:stCondLst>
                                        </p:cTn>
                                        <p:tgtEl>
                                          <p:spTgt spid="39"/>
                                        </p:tgtEl>
                                        <p:attrNameLst>
                                          <p:attrName>style.visibility</p:attrName>
                                        </p:attrNameLst>
                                      </p:cBhvr>
                                      <p:to>
                                        <p:strVal val="visible"/>
                                      </p:to>
                                    </p:set>
                                    <p:animEffect transition="in" filter="wipe(left)">
                                      <p:cBhvr>
                                        <p:cTn id="98" dur="500"/>
                                        <p:tgtEl>
                                          <p:spTgt spid="39"/>
                                        </p:tgtEl>
                                      </p:cBhvr>
                                    </p:animEffect>
                                  </p:childTnLst>
                                </p:cTn>
                              </p:par>
                              <p:par>
                                <p:cTn id="99" presetID="22" presetClass="entr" presetSubtype="8" fill="hold" nodeType="withEffect">
                                  <p:stCondLst>
                                    <p:cond delay="0"/>
                                  </p:stCondLst>
                                  <p:childTnLst>
                                    <p:set>
                                      <p:cBhvr>
                                        <p:cTn id="100" dur="1" fill="hold">
                                          <p:stCondLst>
                                            <p:cond delay="0"/>
                                          </p:stCondLst>
                                        </p:cTn>
                                        <p:tgtEl>
                                          <p:spTgt spid="56"/>
                                        </p:tgtEl>
                                        <p:attrNameLst>
                                          <p:attrName>style.visibility</p:attrName>
                                        </p:attrNameLst>
                                      </p:cBhvr>
                                      <p:to>
                                        <p:strVal val="visible"/>
                                      </p:to>
                                    </p:set>
                                    <p:animEffect transition="in" filter="wipe(left)">
                                      <p:cBhvr>
                                        <p:cTn id="101" dur="500"/>
                                        <p:tgtEl>
                                          <p:spTgt spid="56"/>
                                        </p:tgtEl>
                                      </p:cBhvr>
                                    </p:animEffect>
                                  </p:childTnLst>
                                </p:cTn>
                              </p:par>
                              <p:par>
                                <p:cTn id="102" presetID="22" presetClass="entr" presetSubtype="8" fill="hold" nodeType="with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wipe(left)">
                                      <p:cBhvr>
                                        <p:cTn id="104" dur="500"/>
                                        <p:tgtEl>
                                          <p:spTgt spid="30"/>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10"/>
                                        </p:tgtEl>
                                        <p:attrNameLst>
                                          <p:attrName>style.visibility</p:attrName>
                                        </p:attrNameLst>
                                      </p:cBhvr>
                                      <p:to>
                                        <p:strVal val="visible"/>
                                      </p:to>
                                    </p:set>
                                    <p:animEffect transition="in" filter="wipe(left)">
                                      <p:cBhvr>
                                        <p:cTn id="109" dur="500"/>
                                        <p:tgtEl>
                                          <p:spTgt spid="10"/>
                                        </p:tgtEl>
                                      </p:cBhvr>
                                    </p:animEffect>
                                  </p:childTnLst>
                                </p:cTn>
                              </p:par>
                              <p:par>
                                <p:cTn id="110" presetID="22" presetClass="entr" presetSubtype="8" fill="hold" grpId="0" nodeType="with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wipe(left)">
                                      <p:cBhvr>
                                        <p:cTn id="112" dur="500"/>
                                        <p:tgtEl>
                                          <p:spTgt spid="23"/>
                                        </p:tgtEl>
                                      </p:cBhvr>
                                    </p:animEffect>
                                  </p:childTnLst>
                                </p:cTn>
                              </p:par>
                              <p:par>
                                <p:cTn id="113" presetID="22" presetClass="entr" presetSubtype="8" fill="hold" grpId="0" nodeType="withEffect">
                                  <p:stCondLst>
                                    <p:cond delay="0"/>
                                  </p:stCondLst>
                                  <p:childTnLst>
                                    <p:set>
                                      <p:cBhvr>
                                        <p:cTn id="114" dur="1" fill="hold">
                                          <p:stCondLst>
                                            <p:cond delay="0"/>
                                          </p:stCondLst>
                                        </p:cTn>
                                        <p:tgtEl>
                                          <p:spTgt spid="24"/>
                                        </p:tgtEl>
                                        <p:attrNameLst>
                                          <p:attrName>style.visibility</p:attrName>
                                        </p:attrNameLst>
                                      </p:cBhvr>
                                      <p:to>
                                        <p:strVal val="visible"/>
                                      </p:to>
                                    </p:set>
                                    <p:animEffect transition="in" filter="wipe(left)">
                                      <p:cBhvr>
                                        <p:cTn id="115" dur="500"/>
                                        <p:tgtEl>
                                          <p:spTgt spid="24"/>
                                        </p:tgtEl>
                                      </p:cBhvr>
                                    </p:animEffect>
                                  </p:childTnLst>
                                </p:cTn>
                              </p:par>
                              <p:par>
                                <p:cTn id="116" presetID="22" presetClass="entr" presetSubtype="8" fill="hold" grpId="0" nodeType="withEffect">
                                  <p:stCondLst>
                                    <p:cond delay="0"/>
                                  </p:stCondLst>
                                  <p:childTnLst>
                                    <p:set>
                                      <p:cBhvr>
                                        <p:cTn id="117" dur="1" fill="hold">
                                          <p:stCondLst>
                                            <p:cond delay="0"/>
                                          </p:stCondLst>
                                        </p:cTn>
                                        <p:tgtEl>
                                          <p:spTgt spid="22"/>
                                        </p:tgtEl>
                                        <p:attrNameLst>
                                          <p:attrName>style.visibility</p:attrName>
                                        </p:attrNameLst>
                                      </p:cBhvr>
                                      <p:to>
                                        <p:strVal val="visible"/>
                                      </p:to>
                                    </p:set>
                                    <p:animEffect transition="in" filter="wipe(left)">
                                      <p:cBhvr>
                                        <p:cTn id="118" dur="500"/>
                                        <p:tgtEl>
                                          <p:spTgt spid="22"/>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25"/>
                                        </p:tgtEl>
                                        <p:attrNameLst>
                                          <p:attrName>style.visibility</p:attrName>
                                        </p:attrNameLst>
                                      </p:cBhvr>
                                      <p:to>
                                        <p:strVal val="visible"/>
                                      </p:to>
                                    </p:set>
                                    <p:animEffect transition="in" filter="wipe(left)">
                                      <p:cBhvr>
                                        <p:cTn id="123" dur="500"/>
                                        <p:tgtEl>
                                          <p:spTgt spid="25"/>
                                        </p:tgtEl>
                                      </p:cBhvr>
                                    </p:animEffect>
                                  </p:childTnLst>
                                </p:cTn>
                              </p:par>
                              <p:par>
                                <p:cTn id="124" presetID="22" presetClass="entr" presetSubtype="8" fill="hold" grpId="0" nodeType="withEffect">
                                  <p:stCondLst>
                                    <p:cond delay="0"/>
                                  </p:stCondLst>
                                  <p:childTnLst>
                                    <p:set>
                                      <p:cBhvr>
                                        <p:cTn id="125" dur="1" fill="hold">
                                          <p:stCondLst>
                                            <p:cond delay="0"/>
                                          </p:stCondLst>
                                        </p:cTn>
                                        <p:tgtEl>
                                          <p:spTgt spid="27"/>
                                        </p:tgtEl>
                                        <p:attrNameLst>
                                          <p:attrName>style.visibility</p:attrName>
                                        </p:attrNameLst>
                                      </p:cBhvr>
                                      <p:to>
                                        <p:strVal val="visible"/>
                                      </p:to>
                                    </p:set>
                                    <p:animEffect transition="in" filter="wipe(left)">
                                      <p:cBhvr>
                                        <p:cTn id="126" dur="500"/>
                                        <p:tgtEl>
                                          <p:spTgt spid="27"/>
                                        </p:tgtEl>
                                      </p:cBhvr>
                                    </p:animEffect>
                                  </p:childTnLst>
                                </p:cTn>
                              </p:par>
                              <p:par>
                                <p:cTn id="127" presetID="22" presetClass="entr" presetSubtype="8" fill="hold" grpId="0" nodeType="withEffect">
                                  <p:stCondLst>
                                    <p:cond delay="0"/>
                                  </p:stCondLst>
                                  <p:childTnLst>
                                    <p:set>
                                      <p:cBhvr>
                                        <p:cTn id="128" dur="1" fill="hold">
                                          <p:stCondLst>
                                            <p:cond delay="0"/>
                                          </p:stCondLst>
                                        </p:cTn>
                                        <p:tgtEl>
                                          <p:spTgt spid="28"/>
                                        </p:tgtEl>
                                        <p:attrNameLst>
                                          <p:attrName>style.visibility</p:attrName>
                                        </p:attrNameLst>
                                      </p:cBhvr>
                                      <p:to>
                                        <p:strVal val="visible"/>
                                      </p:to>
                                    </p:set>
                                    <p:animEffect transition="in" filter="wipe(left)">
                                      <p:cBhvr>
                                        <p:cTn id="129" dur="500"/>
                                        <p:tgtEl>
                                          <p:spTgt spid="28"/>
                                        </p:tgtEl>
                                      </p:cBhvr>
                                    </p:animEffect>
                                  </p:childTnLst>
                                </p:cTn>
                              </p:par>
                              <p:par>
                                <p:cTn id="130" presetID="22" presetClass="entr" presetSubtype="8" fill="hold" grpId="0" nodeType="withEffect">
                                  <p:stCondLst>
                                    <p:cond delay="0"/>
                                  </p:stCondLst>
                                  <p:childTnLst>
                                    <p:set>
                                      <p:cBhvr>
                                        <p:cTn id="131" dur="1" fill="hold">
                                          <p:stCondLst>
                                            <p:cond delay="0"/>
                                          </p:stCondLst>
                                        </p:cTn>
                                        <p:tgtEl>
                                          <p:spTgt spid="26"/>
                                        </p:tgtEl>
                                        <p:attrNameLst>
                                          <p:attrName>style.visibility</p:attrName>
                                        </p:attrNameLst>
                                      </p:cBhvr>
                                      <p:to>
                                        <p:strVal val="visible"/>
                                      </p:to>
                                    </p:set>
                                    <p:animEffect transition="in" filter="wipe(left)">
                                      <p:cBhvr>
                                        <p:cTn id="132" dur="500"/>
                                        <p:tgtEl>
                                          <p:spTgt spid="26"/>
                                        </p:tgtEl>
                                      </p:cBhvr>
                                    </p:animEffect>
                                  </p:childTnLst>
                                </p:cTn>
                              </p:par>
                            </p:childTnLst>
                          </p:cTn>
                        </p:par>
                        <p:par>
                          <p:cTn id="133" fill="hold">
                            <p:stCondLst>
                              <p:cond delay="500"/>
                            </p:stCondLst>
                            <p:childTnLst>
                              <p:par>
                                <p:cTn id="134" presetID="21" presetClass="entr" presetSubtype="1" fill="hold" nodeType="afterEffect">
                                  <p:stCondLst>
                                    <p:cond delay="0"/>
                                  </p:stCondLst>
                                  <p:childTnLst>
                                    <p:set>
                                      <p:cBhvr>
                                        <p:cTn id="135" dur="1" fill="hold">
                                          <p:stCondLst>
                                            <p:cond delay="0"/>
                                          </p:stCondLst>
                                        </p:cTn>
                                        <p:tgtEl>
                                          <p:spTgt spid="3"/>
                                        </p:tgtEl>
                                        <p:attrNameLst>
                                          <p:attrName>style.visibility</p:attrName>
                                        </p:attrNameLst>
                                      </p:cBhvr>
                                      <p:to>
                                        <p:strVal val="visible"/>
                                      </p:to>
                                    </p:set>
                                    <p:animEffect transition="in" filter="wheel(1)">
                                      <p:cBhvr>
                                        <p:cTn id="136" dur="2000"/>
                                        <p:tgtEl>
                                          <p:spTgt spid="3"/>
                                        </p:tgtEl>
                                      </p:cBhvr>
                                    </p:animEffect>
                                  </p:childTnLst>
                                </p:cTn>
                              </p:par>
                              <p:par>
                                <p:cTn id="137" presetID="21" presetClass="entr" presetSubtype="1" fill="hold" nodeType="withEffect">
                                  <p:stCondLst>
                                    <p:cond delay="0"/>
                                  </p:stCondLst>
                                  <p:childTnLst>
                                    <p:set>
                                      <p:cBhvr>
                                        <p:cTn id="138" dur="1" fill="hold">
                                          <p:stCondLst>
                                            <p:cond delay="0"/>
                                          </p:stCondLst>
                                        </p:cTn>
                                        <p:tgtEl>
                                          <p:spTgt spid="58"/>
                                        </p:tgtEl>
                                        <p:attrNameLst>
                                          <p:attrName>style.visibility</p:attrName>
                                        </p:attrNameLst>
                                      </p:cBhvr>
                                      <p:to>
                                        <p:strVal val="visible"/>
                                      </p:to>
                                    </p:set>
                                    <p:animEffect transition="in" filter="wheel(1)">
                                      <p:cBhvr>
                                        <p:cTn id="139" dur="2000"/>
                                        <p:tgtEl>
                                          <p:spTgt spid="58"/>
                                        </p:tgtEl>
                                      </p:cBhvr>
                                    </p:animEffect>
                                  </p:childTnLst>
                                </p:cTn>
                              </p:par>
                              <p:par>
                                <p:cTn id="140" presetID="21" presetClass="entr" presetSubtype="1" fill="hold" nodeType="withEffect">
                                  <p:stCondLst>
                                    <p:cond delay="0"/>
                                  </p:stCondLst>
                                  <p:childTnLst>
                                    <p:set>
                                      <p:cBhvr>
                                        <p:cTn id="141" dur="1" fill="hold">
                                          <p:stCondLst>
                                            <p:cond delay="0"/>
                                          </p:stCondLst>
                                        </p:cTn>
                                        <p:tgtEl>
                                          <p:spTgt spid="69"/>
                                        </p:tgtEl>
                                        <p:attrNameLst>
                                          <p:attrName>style.visibility</p:attrName>
                                        </p:attrNameLst>
                                      </p:cBhvr>
                                      <p:to>
                                        <p:strVal val="visible"/>
                                      </p:to>
                                    </p:set>
                                    <p:animEffect transition="in" filter="wheel(1)">
                                      <p:cBhvr>
                                        <p:cTn id="142" dur="2000"/>
                                        <p:tgtEl>
                                          <p:spTgt spid="69"/>
                                        </p:tgtEl>
                                      </p:cBhvr>
                                    </p:animEffect>
                                  </p:childTnLst>
                                </p:cTn>
                              </p:par>
                              <p:par>
                                <p:cTn id="143" presetID="21" presetClass="entr" presetSubtype="1" fill="hold" nodeType="withEffect">
                                  <p:stCondLst>
                                    <p:cond delay="0"/>
                                  </p:stCondLst>
                                  <p:childTnLst>
                                    <p:set>
                                      <p:cBhvr>
                                        <p:cTn id="144" dur="1" fill="hold">
                                          <p:stCondLst>
                                            <p:cond delay="0"/>
                                          </p:stCondLst>
                                        </p:cTn>
                                        <p:tgtEl>
                                          <p:spTgt spid="74"/>
                                        </p:tgtEl>
                                        <p:attrNameLst>
                                          <p:attrName>style.visibility</p:attrName>
                                        </p:attrNameLst>
                                      </p:cBhvr>
                                      <p:to>
                                        <p:strVal val="visible"/>
                                      </p:to>
                                    </p:set>
                                    <p:animEffect transition="in" filter="wheel(1)">
                                      <p:cBhvr>
                                        <p:cTn id="145" dur="20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 grpId="0"/>
      <p:bldP spid="4" grpId="0" animBg="1"/>
      <p:bldP spid="8" grpId="0" animBg="1"/>
      <p:bldP spid="9" grpId="0" animBg="1"/>
      <p:bldP spid="12" grpId="0" animBg="1"/>
      <p:bldP spid="11" grpId="0" animBg="1"/>
      <p:bldP spid="13" grpId="0" animBg="1"/>
      <p:bldP spid="32" grpId="0" animBg="1"/>
      <p:bldP spid="33" grpId="0" animBg="1"/>
      <p:bldP spid="21" grpId="0" animBg="1"/>
      <p:bldP spid="35" grpId="0" animBg="1"/>
      <p:bldP spid="5" grpId="0" animBg="1"/>
      <p:bldP spid="10" grpId="0" animBg="1"/>
      <p:bldP spid="22" grpId="0" animBg="1"/>
      <p:bldP spid="23" grpId="0" animBg="1"/>
      <p:bldP spid="24" grpId="0" animBg="1"/>
      <p:bldP spid="25" grpId="0" animBg="1"/>
      <p:bldP spid="26" grpId="0" animBg="1"/>
      <p:bldP spid="27" grpId="0" animBg="1"/>
      <p:bldP spid="28" grpId="0" animBg="1"/>
      <p:bldP spid="34" grpId="0" animBg="1"/>
      <p:bldP spid="42" grpId="0" animBg="1"/>
      <p:bldP spid="43" grpId="0" animBg="1"/>
      <p:bldP spid="44" grpId="0" animBg="1"/>
      <p:bldP spid="45" grpId="0" animBg="1"/>
      <p:bldP spid="51" grpId="0" animBg="1"/>
      <p:bldP spid="52" grpId="0" animBg="1"/>
      <p:bldP spid="53" grpId="0" animBg="1"/>
      <p:bldP spid="54" grpId="0" animBg="1"/>
      <p:bldP spid="55" grpId="0" animBg="1"/>
      <p:bldP spid="57"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loud 30"/>
          <p:cNvSpPr/>
          <p:nvPr/>
        </p:nvSpPr>
        <p:spPr>
          <a:xfrm>
            <a:off x="3542701" y="4721842"/>
            <a:ext cx="5138667" cy="2662991"/>
          </a:xfrm>
          <a:prstGeom prst="cloud">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t>People Started Adding Tools to Bitcoin</a:t>
            </a:r>
          </a:p>
        </p:txBody>
      </p:sp>
      <p:sp>
        <p:nvSpPr>
          <p:cNvPr id="4" name="Flowchart: Manual Operation 3"/>
          <p:cNvSpPr/>
          <p:nvPr/>
        </p:nvSpPr>
        <p:spPr>
          <a:xfrm rot="10800000">
            <a:off x="4569564" y="4957010"/>
            <a:ext cx="3052868" cy="1155029"/>
          </a:xfrm>
          <a:prstGeom prst="flowChartManualOperation">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743072" y="5127206"/>
            <a:ext cx="705852" cy="7058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Alternate Process 8"/>
          <p:cNvSpPr/>
          <p:nvPr/>
        </p:nvSpPr>
        <p:spPr>
          <a:xfrm rot="2208729">
            <a:off x="5823284" y="5432006"/>
            <a:ext cx="545429" cy="96253"/>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638797" y="2057935"/>
            <a:ext cx="9144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descr="Image result for bitco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566" y="1780790"/>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bitcoin"/>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756291" y="2564205"/>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result for bitcoin"/>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756290" y="3503478"/>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Image result for bitcoin"/>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3527566" y="4274385"/>
            <a:ext cx="682625" cy="68262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569563" y="6128082"/>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655532" y="6224094"/>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4569563" y="6502986"/>
            <a:ext cx="3052869" cy="374904"/>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655532" y="6598998"/>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123319" y="6245129"/>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123319" y="6615694"/>
            <a:ext cx="1945356" cy="14081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1804733" y="4226258"/>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788689" y="336446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804730" y="2531284"/>
            <a:ext cx="861461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Flowchart: Alternate Process 4"/>
          <p:cNvSpPr/>
          <p:nvPr/>
        </p:nvSpPr>
        <p:spPr>
          <a:xfrm>
            <a:off x="5237746" y="2149642"/>
            <a:ext cx="1716505" cy="2807368"/>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761175">
            <a:off x="4239905" y="2512135"/>
            <a:ext cx="91440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19869766">
            <a:off x="4238525" y="4153227"/>
            <a:ext cx="914400" cy="15758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495292">
            <a:off x="3523712" y="3000685"/>
            <a:ext cx="155448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21140983">
            <a:off x="3512328" y="3584434"/>
            <a:ext cx="1554480" cy="157586"/>
          </a:xfrm>
          <a:prstGeom prst="rightArrow">
            <a:avLst/>
          </a:prstGeom>
          <a:solidFill>
            <a:srgbClr val="F84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rot="9270913" flipH="1">
            <a:off x="7121987" y="2516237"/>
            <a:ext cx="914400" cy="157586"/>
          </a:xfrm>
          <a:prstGeom prst="rightArrow">
            <a:avLst/>
          </a:prstGeom>
          <a:gradFill flip="none" rotWithShape="1">
            <a:gsLst>
              <a:gs pos="0">
                <a:srgbClr val="00B050"/>
              </a:gs>
              <a:gs pos="43000">
                <a:srgbClr val="F84836"/>
              </a:gs>
              <a:gs pos="100000">
                <a:srgbClr val="F8483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rot="12417004" flipH="1">
            <a:off x="7120607" y="4153225"/>
            <a:ext cx="91440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rot="10267143" flipH="1">
            <a:off x="7161609" y="2984972"/>
            <a:ext cx="155448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rot="11358295" flipH="1">
            <a:off x="7150225" y="3587771"/>
            <a:ext cx="1554480" cy="157586"/>
          </a:xfrm>
          <a:prstGeom prst="rightArrow">
            <a:avLst/>
          </a:prstGeom>
          <a:gradFill>
            <a:gsLst>
              <a:gs pos="0">
                <a:srgbClr val="00B050"/>
              </a:gs>
              <a:gs pos="43000">
                <a:srgbClr val="F84836"/>
              </a:gs>
              <a:gs pos="100000">
                <a:srgbClr val="F8483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20560" y="468057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720560" y="4461642"/>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721176" y="423659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21176" y="4020735"/>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588491" y="3796883"/>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716995" y="357043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716995" y="3351503"/>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717611" y="3126454"/>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717611" y="2910596"/>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6584926" y="2686744"/>
            <a:ext cx="365760"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716995" y="2473527"/>
            <a:ext cx="233691"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181597" y="2110950"/>
            <a:ext cx="1828800" cy="128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p:cNvGrpSpPr/>
          <p:nvPr/>
        </p:nvGrpSpPr>
        <p:grpSpPr>
          <a:xfrm>
            <a:off x="8761038" y="2562787"/>
            <a:ext cx="683478" cy="685460"/>
            <a:chOff x="8070456" y="1782897"/>
            <a:chExt cx="683478" cy="685460"/>
          </a:xfrm>
        </p:grpSpPr>
        <p:pic>
          <p:nvPicPr>
            <p:cNvPr id="73" name="Picture 6" descr="Image result for bitcoin"/>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6" descr="Image result for bitcoin"/>
            <p:cNvPicPr>
              <a:picLocks noChangeAspect="1" noChangeArrowheads="1"/>
            </p:cNvPicPr>
            <p:nvPr/>
          </p:nvPicPr>
          <p:blipFill rotWithShape="1">
            <a:blip r:embed="rId4">
              <a:duotone>
                <a:prstClr val="black"/>
                <a:schemeClr val="accent4">
                  <a:tint val="45000"/>
                  <a:satMod val="400000"/>
                </a:schemeClr>
              </a:duotone>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6" descr="Image result for bitcoin"/>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6" descr="Image result for bitcoin"/>
            <p:cNvPicPr>
              <a:picLocks noChangeAspect="1" noChangeArrowheads="1"/>
            </p:cNvPicPr>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 name="Group 76"/>
          <p:cNvGrpSpPr/>
          <p:nvPr/>
        </p:nvGrpSpPr>
        <p:grpSpPr>
          <a:xfrm>
            <a:off x="8758691" y="3502047"/>
            <a:ext cx="683478" cy="685460"/>
            <a:chOff x="8070456" y="1782897"/>
            <a:chExt cx="683478" cy="685460"/>
          </a:xfrm>
        </p:grpSpPr>
        <p:pic>
          <p:nvPicPr>
            <p:cNvPr id="78" name="Picture 6" descr="Image result for bitcoin"/>
            <p:cNvPicPr>
              <a:picLocks noChangeAspect="1" noChangeArrowheads="1"/>
            </p:cNvPicPr>
            <p:nvPr/>
          </p:nvPicPr>
          <p:blipFill rotWithShape="1">
            <a:blip r:embed="rId3">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Image result for bitcoin"/>
            <p:cNvPicPr>
              <a:picLocks noChangeAspect="1" noChangeArrowheads="1"/>
            </p:cNvPicPr>
            <p:nvPr/>
          </p:nvPicPr>
          <p:blipFill rotWithShape="1">
            <a:blip r:embed="rId4">
              <a:duotone>
                <a:prstClr val="black"/>
                <a:schemeClr val="accent6">
                  <a:tint val="45000"/>
                  <a:satMod val="400000"/>
                </a:schemeClr>
              </a:duotone>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6" descr="Image result for bitcoin"/>
            <p:cNvPicPr>
              <a:picLocks noChangeAspect="1" noChangeArrowheads="1"/>
            </p:cNvPicPr>
            <p:nvPr/>
          </p:nvPicPr>
          <p:blipFill rotWithShape="1">
            <a:blip r:embed="rId5">
              <a:duotone>
                <a:prstClr val="black"/>
                <a:schemeClr val="accent1">
                  <a:tint val="45000"/>
                  <a:satMod val="400000"/>
                </a:schemeClr>
              </a:duotone>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descr="Image result for bitcoin"/>
            <p:cNvPicPr>
              <a:picLocks noChangeAspect="1" noChangeArrowheads="1"/>
            </p:cNvPicPr>
            <p:nvPr/>
          </p:nvPicPr>
          <p:blipFill rotWithShape="1">
            <a:blip r:embed="rId6">
              <a:duotone>
                <a:prstClr val="black"/>
                <a:schemeClr val="accent4">
                  <a:tint val="45000"/>
                  <a:satMod val="400000"/>
                </a:schemeClr>
              </a:duotone>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up 81"/>
          <p:cNvGrpSpPr/>
          <p:nvPr/>
        </p:nvGrpSpPr>
        <p:grpSpPr>
          <a:xfrm>
            <a:off x="8070456" y="4271683"/>
            <a:ext cx="683478" cy="685460"/>
            <a:chOff x="8070456" y="1782897"/>
            <a:chExt cx="683478" cy="685460"/>
          </a:xfrm>
        </p:grpSpPr>
        <p:pic>
          <p:nvPicPr>
            <p:cNvPr id="83" name="Picture 6" descr="Image result for bitcoin"/>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 descr="Image result for bitcoin"/>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6" descr="Image result for bitcoin"/>
            <p:cNvPicPr>
              <a:picLocks noChangeAspect="1" noChangeArrowheads="1"/>
            </p:cNvPicPr>
            <p:nvPr/>
          </p:nvPicPr>
          <p:blipFill rotWithShape="1">
            <a:blip r:embed="rId5">
              <a:duotone>
                <a:prstClr val="black"/>
                <a:schemeClr val="accent4">
                  <a:tint val="45000"/>
                  <a:satMod val="400000"/>
                </a:schemeClr>
              </a:duotone>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6" descr="Image result for bitcoin"/>
            <p:cNvPicPr>
              <a:picLocks noChangeAspect="1" noChangeArrowheads="1"/>
            </p:cNvPicPr>
            <p:nvPr/>
          </p:nvPicPr>
          <p:blipFill rotWithShape="1">
            <a:blip r:embed="rId6">
              <a:duotone>
                <a:prstClr val="black"/>
                <a:schemeClr val="accent6">
                  <a:tint val="45000"/>
                  <a:satMod val="400000"/>
                </a:schemeClr>
              </a:duotone>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7" name="Group 86"/>
          <p:cNvGrpSpPr/>
          <p:nvPr/>
        </p:nvGrpSpPr>
        <p:grpSpPr>
          <a:xfrm>
            <a:off x="8070456" y="1782897"/>
            <a:ext cx="683478" cy="685460"/>
            <a:chOff x="8070456" y="1782897"/>
            <a:chExt cx="683478" cy="685460"/>
          </a:xfrm>
        </p:grpSpPr>
        <p:pic>
          <p:nvPicPr>
            <p:cNvPr id="88" name="Picture 6" descr="Image result for bitcoin"/>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r="47338"/>
            <a:stretch/>
          </p:blipFill>
          <p:spPr bwMode="auto">
            <a:xfrm>
              <a:off x="8070456" y="1785732"/>
              <a:ext cx="359479" cy="68262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6" descr="Image result for bitcoin"/>
            <p:cNvPicPr>
              <a:picLocks noChangeAspect="1" noChangeArrowheads="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a:stretch/>
          </p:blipFill>
          <p:spPr bwMode="auto">
            <a:xfrm>
              <a:off x="8428231" y="1782897"/>
              <a:ext cx="324850" cy="68262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6" descr="Image result for bitcoin"/>
            <p:cNvPicPr>
              <a:picLocks noChangeAspect="1" noChangeArrowheads="1"/>
            </p:cNvPicPr>
            <p:nvPr/>
          </p:nvPicPr>
          <p:blipFill rotWithShape="1">
            <a:blip r:embed="rId5">
              <a:duotone>
                <a:prstClr val="black"/>
                <a:schemeClr val="accent6">
                  <a:tint val="45000"/>
                  <a:satMod val="400000"/>
                </a:schemeClr>
              </a:duotone>
              <a:extLst>
                <a:ext uri="{28A0092B-C50C-407E-A947-70E740481C1C}">
                  <a14:useLocalDpi xmlns:a14="http://schemas.microsoft.com/office/drawing/2010/main" val="0"/>
                </a:ext>
              </a:extLst>
            </a:blip>
            <a:srcRect/>
            <a:stretch/>
          </p:blipFill>
          <p:spPr bwMode="auto">
            <a:xfrm>
              <a:off x="8070456" y="2130334"/>
              <a:ext cx="357775" cy="336678"/>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6" descr="Image result for bitcoin"/>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8428231" y="2124538"/>
              <a:ext cx="325703" cy="3435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750626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10694</TotalTime>
  <Words>3039</Words>
  <Application>Microsoft Office PowerPoint</Application>
  <PresentationFormat>Widescreen</PresentationFormat>
  <Paragraphs>307</Paragraphs>
  <Slides>38</Slides>
  <Notes>29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Bitcoin is NOT private!</vt:lpstr>
      <vt:lpstr>Why Privacy Matters</vt:lpstr>
      <vt:lpstr>People Started Adding Tools to Bitcoin</vt:lpstr>
      <vt:lpstr>People Started Adding Tools to Bitcoin</vt:lpstr>
      <vt:lpstr>People Started Adding Tools to Bitcoin</vt:lpstr>
      <vt:lpstr>The Monero Difference</vt:lpstr>
      <vt:lpstr>Ring Signatures &amp; RingCT</vt:lpstr>
      <vt:lpstr>Ring Signatures &amp; RingCT</vt:lpstr>
      <vt:lpstr>Ring Signatures &amp; RingCT</vt:lpstr>
      <vt:lpstr>Ring Signatures &amp; RingCT</vt:lpstr>
      <vt:lpstr>PowerPoint Presentation</vt:lpstr>
      <vt:lpstr>PowerPoint Presentation</vt:lpstr>
      <vt:lpstr>Stealth Addresses</vt:lpstr>
      <vt:lpstr>Summary</vt:lpstr>
      <vt:lpstr>Things Get Complicated Quickly</vt:lpstr>
      <vt:lpstr>Mandatory Privacy Matters</vt:lpstr>
      <vt:lpstr>Regulatory Compliance and Transparency</vt:lpstr>
      <vt:lpstr>A Brief History</vt:lpstr>
      <vt:lpstr>The Infamous GUI</vt:lpstr>
      <vt:lpstr>Monerujo Android Wallet</vt:lpstr>
      <vt:lpstr>MyMonero Lightweight Wallet</vt:lpstr>
      <vt:lpstr>X Wallet iOS Wallet</vt:lpstr>
      <vt:lpstr>What’s Next? Addressing Transaction Size</vt:lpstr>
      <vt:lpstr>What’s Next? Better Untraceability</vt:lpstr>
      <vt:lpstr>What’s Next? Hardware Wallets</vt:lpstr>
      <vt:lpstr>What’s Next? Side Chains</vt:lpstr>
      <vt:lpstr>Community Growth</vt:lpstr>
      <vt:lpstr>XMR.TO – Pay Bitcoin Addresses with Monero</vt:lpstr>
      <vt:lpstr>…and you can buy stuff from Mariah Carey</vt:lpstr>
      <vt:lpstr>Comparing Privacy Coins</vt:lpstr>
      <vt:lpstr>Zcash Transaction Types</vt:lpstr>
      <vt:lpstr>Zcash “Round Trip” Transactions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Justin Ehrenhofer</dc:creator>
  <cp:lastModifiedBy>Justin Ehrenhofer</cp:lastModifiedBy>
  <cp:revision>439</cp:revision>
  <cp:lastPrinted>2017-08-17T21:19:45Z</cp:lastPrinted>
  <dcterms:created xsi:type="dcterms:W3CDTF">2017-03-04T17:33:52Z</dcterms:created>
  <dcterms:modified xsi:type="dcterms:W3CDTF">2018-01-11T20:06:19Z</dcterms:modified>
</cp:coreProperties>
</file>